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saveSubsetFonts="1">
  <p:sldMasterIdLst>
    <p:sldMasterId id="2147483673" r:id="rId1"/>
    <p:sldMasterId id="2147483697" r:id="rId2"/>
  </p:sldMasterIdLst>
  <p:notesMasterIdLst>
    <p:notesMasterId r:id="rId33"/>
  </p:notesMasterIdLst>
  <p:sldIdLst>
    <p:sldId id="256" r:id="rId3"/>
    <p:sldId id="333" r:id="rId4"/>
    <p:sldId id="289" r:id="rId5"/>
    <p:sldId id="335" r:id="rId6"/>
    <p:sldId id="336" r:id="rId7"/>
    <p:sldId id="291" r:id="rId8"/>
    <p:sldId id="292" r:id="rId9"/>
    <p:sldId id="295" r:id="rId10"/>
    <p:sldId id="334" r:id="rId11"/>
    <p:sldId id="337" r:id="rId12"/>
    <p:sldId id="300" r:id="rId13"/>
    <p:sldId id="301" r:id="rId14"/>
    <p:sldId id="314" r:id="rId15"/>
    <p:sldId id="303" r:id="rId16"/>
    <p:sldId id="317" r:id="rId17"/>
    <p:sldId id="339" r:id="rId18"/>
    <p:sldId id="302" r:id="rId19"/>
    <p:sldId id="305" r:id="rId20"/>
    <p:sldId id="306" r:id="rId21"/>
    <p:sldId id="338" r:id="rId22"/>
    <p:sldId id="308" r:id="rId23"/>
    <p:sldId id="318" r:id="rId24"/>
    <p:sldId id="320" r:id="rId25"/>
    <p:sldId id="321" r:id="rId26"/>
    <p:sldId id="323" r:id="rId27"/>
    <p:sldId id="324" r:id="rId28"/>
    <p:sldId id="328" r:id="rId29"/>
    <p:sldId id="340" r:id="rId30"/>
    <p:sldId id="311" r:id="rId31"/>
    <p:sldId id="286" r:id="rId32"/>
  </p:sldIdLst>
  <p:sldSz cx="9144000" cy="6858000" type="screen4x3"/>
  <p:notesSz cx="6858000" cy="9144000"/>
  <p:embeddedFontLst>
    <p:embeddedFont>
      <p:font typeface="Segoe UI" pitchFamily="34" charset="0"/>
      <p:regular r:id="rId34"/>
      <p:bold r:id="rId35"/>
      <p:italic r:id="rId36"/>
      <p:boldItalic r:id="rId37"/>
    </p:embeddedFont>
    <p:embeddedFont>
      <p:font typeface="Segoe Light" charset="0"/>
      <p:regular r:id="rId38"/>
      <p:italic r:id="rId39"/>
    </p:embeddedFont>
    <p:embeddedFont>
      <p:font typeface="Consolas" pitchFamily="49" charset="0"/>
      <p:regular r:id="rId40"/>
      <p:bold r:id="rId41"/>
      <p:italic r:id="rId42"/>
      <p:boldItalic r:id="rId43"/>
    </p:embeddedFont>
    <p:embeddedFont>
      <p:font typeface="Calibri" pitchFamily="34" charset="0"/>
      <p:regular r:id="rId44"/>
      <p:bold r:id="rId45"/>
      <p:italic r:id="rId46"/>
      <p:bold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B5D331"/>
    <a:srgbClr val="E8E8E8"/>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45" autoAdjust="0"/>
    <p:restoredTop sz="75825" autoAdjust="0"/>
  </p:normalViewPr>
  <p:slideViewPr>
    <p:cSldViewPr>
      <p:cViewPr varScale="1">
        <p:scale>
          <a:sx n="72" d="100"/>
          <a:sy n="72" d="100"/>
        </p:scale>
        <p:origin x="-1546" y="-86"/>
      </p:cViewPr>
      <p:guideLst>
        <p:guide orient="horz" pos="3984"/>
        <p:guide orient="horz" pos="720"/>
        <p:guide pos="2880"/>
        <p:guide pos="288"/>
        <p:guide pos="5472"/>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C8FA79-B440-4F2F-929F-E8EFA50B5750}" type="datetimeFigureOut">
              <a:rPr lang="en-US" smtClean="0"/>
              <a:pPr/>
              <a:t>4/18/2012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D5A5AB-9D22-4354-8089-2AE811D4E282}" type="slidenum">
              <a:rPr lang="en-US" smtClean="0"/>
              <a:pPr/>
              <a:t>‹#›</a:t>
            </a:fld>
            <a:endParaRPr lang="en-US"/>
          </a:p>
        </p:txBody>
      </p:sp>
    </p:spTree>
    <p:extLst>
      <p:ext uri="{BB962C8B-B14F-4D97-AF65-F5344CB8AC3E}">
        <p14:creationId xmlns:p14="http://schemas.microsoft.com/office/powerpoint/2010/main" val="3335309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4/18/2012 8:36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pPr/>
              <a:t>13</a:t>
            </a:fld>
            <a:endParaRPr lang="en-US"/>
          </a:p>
        </p:txBody>
      </p:sp>
    </p:spTree>
    <p:extLst>
      <p:ext uri="{BB962C8B-B14F-4D97-AF65-F5344CB8AC3E}">
        <p14:creationId xmlns:p14="http://schemas.microsoft.com/office/powerpoint/2010/main" val="606955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89D5A5AB-9D22-4354-8089-2AE811D4E282}" type="slidenum">
              <a:rPr lang="en-US" smtClean="0"/>
              <a:pPr/>
              <a:t>15</a:t>
            </a:fld>
            <a:endParaRPr lang="en-US"/>
          </a:p>
        </p:txBody>
      </p:sp>
    </p:spTree>
    <p:extLst>
      <p:ext uri="{BB962C8B-B14F-4D97-AF65-F5344CB8AC3E}">
        <p14:creationId xmlns:p14="http://schemas.microsoft.com/office/powerpoint/2010/main" val="2944668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D5A5AB-9D22-4354-8089-2AE811D4E282}" type="slidenum">
              <a:rPr lang="en-US" smtClean="0"/>
              <a:pPr/>
              <a:t>18</a:t>
            </a:fld>
            <a:endParaRPr lang="en-US"/>
          </a:p>
        </p:txBody>
      </p:sp>
    </p:spTree>
    <p:extLst>
      <p:ext uri="{BB962C8B-B14F-4D97-AF65-F5344CB8AC3E}">
        <p14:creationId xmlns:p14="http://schemas.microsoft.com/office/powerpoint/2010/main" val="92901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89D5A5AB-9D22-4354-8089-2AE811D4E282}" type="slidenum">
              <a:rPr lang="en-US" smtClean="0"/>
              <a:pPr/>
              <a:t>19</a:t>
            </a:fld>
            <a:endParaRPr lang="en-US"/>
          </a:p>
        </p:txBody>
      </p:sp>
    </p:spTree>
    <p:extLst>
      <p:ext uri="{BB962C8B-B14F-4D97-AF65-F5344CB8AC3E}">
        <p14:creationId xmlns:p14="http://schemas.microsoft.com/office/powerpoint/2010/main" val="1037878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t>20</a:t>
            </a:fld>
            <a:endParaRPr lang="en-US"/>
          </a:p>
        </p:txBody>
      </p:sp>
    </p:spTree>
    <p:extLst>
      <p:ext uri="{BB962C8B-B14F-4D97-AF65-F5344CB8AC3E}">
        <p14:creationId xmlns:p14="http://schemas.microsoft.com/office/powerpoint/2010/main" val="3761947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848919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24</a:t>
            </a:fld>
            <a:endParaRPr lang="en-CA"/>
          </a:p>
        </p:txBody>
      </p:sp>
    </p:spTree>
    <p:extLst>
      <p:ext uri="{BB962C8B-B14F-4D97-AF65-F5344CB8AC3E}">
        <p14:creationId xmlns:p14="http://schemas.microsoft.com/office/powerpoint/2010/main" val="4210544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228573" indent="-228573">
              <a:buAutoNum type="arabicParenBoth"/>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33436873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228600" indent="-228600">
              <a:buAutoNum type="arabicParenBoth"/>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3579389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763229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pPr/>
              <a:t>3</a:t>
            </a:fld>
            <a:endParaRPr lang="en-US"/>
          </a:p>
        </p:txBody>
      </p:sp>
    </p:spTree>
    <p:extLst>
      <p:ext uri="{BB962C8B-B14F-4D97-AF65-F5344CB8AC3E}">
        <p14:creationId xmlns:p14="http://schemas.microsoft.com/office/powerpoint/2010/main" val="3378480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4</a:t>
            </a:fld>
            <a:endParaRPr lang="en-CA"/>
          </a:p>
        </p:txBody>
      </p:sp>
    </p:spTree>
    <p:extLst>
      <p:ext uri="{BB962C8B-B14F-4D97-AF65-F5344CB8AC3E}">
        <p14:creationId xmlns:p14="http://schemas.microsoft.com/office/powerpoint/2010/main" val="1096053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5</a:t>
            </a:fld>
            <a:endParaRPr lang="en-CA"/>
          </a:p>
        </p:txBody>
      </p:sp>
    </p:spTree>
    <p:extLst>
      <p:ext uri="{BB962C8B-B14F-4D97-AF65-F5344CB8AC3E}">
        <p14:creationId xmlns:p14="http://schemas.microsoft.com/office/powerpoint/2010/main" val="1096053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D5A5AB-9D22-4354-8089-2AE811D4E282}" type="slidenum">
              <a:rPr lang="en-US" smtClean="0"/>
              <a:pPr/>
              <a:t>6</a:t>
            </a:fld>
            <a:endParaRPr lang="en-US"/>
          </a:p>
        </p:txBody>
      </p:sp>
    </p:spTree>
    <p:extLst>
      <p:ext uri="{BB962C8B-B14F-4D97-AF65-F5344CB8AC3E}">
        <p14:creationId xmlns:p14="http://schemas.microsoft.com/office/powerpoint/2010/main" val="92901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pPr/>
              <a:t>7</a:t>
            </a:fld>
            <a:endParaRPr lang="en-US"/>
          </a:p>
        </p:txBody>
      </p:sp>
    </p:spTree>
    <p:extLst>
      <p:ext uri="{BB962C8B-B14F-4D97-AF65-F5344CB8AC3E}">
        <p14:creationId xmlns:p14="http://schemas.microsoft.com/office/powerpoint/2010/main" val="3587939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pPr/>
              <a:t>8</a:t>
            </a:fld>
            <a:endParaRPr lang="en-US"/>
          </a:p>
        </p:txBody>
      </p:sp>
    </p:spTree>
    <p:extLst>
      <p:ext uri="{BB962C8B-B14F-4D97-AF65-F5344CB8AC3E}">
        <p14:creationId xmlns:p14="http://schemas.microsoft.com/office/powerpoint/2010/main" val="739064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t>10</a:t>
            </a:fld>
            <a:endParaRPr lang="en-US"/>
          </a:p>
        </p:txBody>
      </p:sp>
    </p:spTree>
    <p:extLst>
      <p:ext uri="{BB962C8B-B14F-4D97-AF65-F5344CB8AC3E}">
        <p14:creationId xmlns:p14="http://schemas.microsoft.com/office/powerpoint/2010/main" val="4208227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D5A5AB-9D22-4354-8089-2AE811D4E282}" type="slidenum">
              <a:rPr lang="en-US" smtClean="0"/>
              <a:pPr/>
              <a:t>12</a:t>
            </a:fld>
            <a:endParaRPr lang="en-US"/>
          </a:p>
        </p:txBody>
      </p:sp>
    </p:spTree>
    <p:extLst>
      <p:ext uri="{BB962C8B-B14F-4D97-AF65-F5344CB8AC3E}">
        <p14:creationId xmlns:p14="http://schemas.microsoft.com/office/powerpoint/2010/main" val="26515346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427853" y="1143001"/>
            <a:ext cx="7772400" cy="1143000"/>
          </a:xfrm>
        </p:spPr>
        <p:txBody>
          <a:bodyPr>
            <a:normAutofit/>
          </a:bodyPr>
          <a:lstStyle>
            <a:lvl1pPr>
              <a:defRPr sz="3600">
                <a:solidFill>
                  <a:srgbClr val="E8E8E8"/>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29876" y="2275704"/>
            <a:ext cx="7029632" cy="772297"/>
          </a:xfrm>
        </p:spPr>
        <p:txBody>
          <a:bodyPr>
            <a:normAutofit/>
          </a:bodyPr>
          <a:lstStyle>
            <a:lvl1pPr marL="0" indent="0" algn="l">
              <a:buNone/>
              <a:defRPr sz="2400">
                <a:solidFill>
                  <a:srgbClr val="E8E8E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7"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618245" y="5478465"/>
            <a:ext cx="1643235" cy="417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96118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5602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57059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457201" y="784333"/>
            <a:ext cx="8229601" cy="1191376"/>
          </a:xfrm>
        </p:spPr>
        <p:txBody>
          <a:bodyPr lIns="0" anchor="t" anchorCtr="0">
            <a:noAutofit/>
          </a:bodyPr>
          <a:lstStyle>
            <a:lvl1pPr algn="l">
              <a:defRPr sz="3800" cap="all">
                <a:solidFill>
                  <a:schemeClr val="bg1"/>
                </a:solidFill>
                <a:latin typeface="Arial"/>
                <a:cs typeface="Aria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2095126"/>
            <a:ext cx="8229600" cy="1181135"/>
          </a:xfrm>
        </p:spPr>
        <p:txBody>
          <a:bodyPr lIns="0">
            <a:normAutofit/>
          </a:bodyPr>
          <a:lstStyle>
            <a:lvl1pPr marL="0" indent="0" algn="l">
              <a:buNone/>
              <a:defRPr sz="2800">
                <a:solidFill>
                  <a:schemeClr val="bg1">
                    <a:lumMod val="75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Isosceles Triangle 9"/>
          <p:cNvSpPr/>
          <p:nvPr/>
        </p:nvSpPr>
        <p:spPr>
          <a:xfrm rot="5400000">
            <a:off x="446160" y="3198179"/>
            <a:ext cx="160080" cy="138000"/>
          </a:xfrm>
          <a:prstGeom prst="triangle">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618245" y="5478465"/>
            <a:ext cx="1643235" cy="417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88873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78593"/>
            <a:ext cx="8229600" cy="1143000"/>
          </a:xfrm>
        </p:spPr>
        <p:txBody>
          <a:bodyPr>
            <a:noAutofit/>
          </a:bodyPr>
          <a:lstStyle>
            <a:lvl1pPr algn="l">
              <a:defRPr sz="3400"/>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3485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Slide Number Placeholder 5"/>
          <p:cNvSpPr>
            <a:spLocks noGrp="1"/>
          </p:cNvSpPr>
          <p:nvPr>
            <p:ph type="sldNum" sz="quarter" idx="4"/>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BD271169-D5A2-4E26-9D3F-58E320BF9E89}" type="slidenum">
              <a:rPr lang="en-US" smtClean="0"/>
              <a:pPr/>
              <a:t>‹#›</a:t>
            </a:fld>
            <a:endParaRPr lang="en-US"/>
          </a:p>
        </p:txBody>
      </p:sp>
      <p:sp>
        <p:nvSpPr>
          <p:cNvPr id="16" name="Footer Placeholder 4"/>
          <p:cNvSpPr>
            <a:spLocks noGrp="1"/>
          </p:cNvSpPr>
          <p:nvPr>
            <p:ph type="ftr" sz="quarter" idx="3"/>
          </p:nvPr>
        </p:nvSpPr>
        <p:spPr>
          <a:xfrm>
            <a:off x="5901763" y="6360595"/>
            <a:ext cx="1994113" cy="365125"/>
          </a:xfrm>
          <a:prstGeom prst="rect">
            <a:avLst/>
          </a:prstGeom>
        </p:spPr>
        <p:txBody>
          <a:bodyPr anchor="t" anchorCtr="0"/>
          <a:lstStyle>
            <a:lvl1pPr algn="r">
              <a:defRPr sz="1100" b="0">
                <a:solidFill>
                  <a:srgbClr val="BFBFBF"/>
                </a:solidFill>
              </a:defRPr>
            </a:lvl1pPr>
          </a:lstStyle>
          <a:p>
            <a:endParaRPr lang="en-US"/>
          </a:p>
        </p:txBody>
      </p:sp>
    </p:spTree>
    <p:extLst>
      <p:ext uri="{BB962C8B-B14F-4D97-AF65-F5344CB8AC3E}">
        <p14:creationId xmlns:p14="http://schemas.microsoft.com/office/powerpoint/2010/main" val="1604818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Rectangle 13"/>
          <p:cNvSpPr/>
          <p:nvPr/>
        </p:nvSpPr>
        <p:spPr>
          <a:xfrm>
            <a:off x="0" y="4620914"/>
            <a:ext cx="9144000" cy="2237087"/>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v</a:t>
            </a:r>
            <a:endParaRPr lang="en-US" dirty="0"/>
          </a:p>
        </p:txBody>
      </p:sp>
      <p:sp>
        <p:nvSpPr>
          <p:cNvPr id="2" name="Title 1"/>
          <p:cNvSpPr>
            <a:spLocks noGrp="1"/>
          </p:cNvSpPr>
          <p:nvPr>
            <p:ph type="title"/>
          </p:nvPr>
        </p:nvSpPr>
        <p:spPr>
          <a:xfrm>
            <a:off x="722313" y="4534965"/>
            <a:ext cx="7772400" cy="1362075"/>
          </a:xfrm>
        </p:spPr>
        <p:txBody>
          <a:bodyPr anchor="t"/>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3" y="303477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61657"/>
            <a:ext cx="9144000" cy="3200400"/>
          </a:xfrm>
          <a:prstGeom prst="rect">
            <a:avLst/>
          </a:prstGeom>
        </p:spPr>
      </p:pic>
    </p:spTree>
    <p:extLst>
      <p:ext uri="{BB962C8B-B14F-4D97-AF65-F5344CB8AC3E}">
        <p14:creationId xmlns:p14="http://schemas.microsoft.com/office/powerpoint/2010/main" val="2296816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5"/>
          <p:cNvSpPr>
            <a:spLocks noGrp="1"/>
          </p:cNvSpPr>
          <p:nvPr>
            <p:ph type="sldNum" sz="quarter" idx="4"/>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BD271169-D5A2-4E26-9D3F-58E320BF9E89}" type="slidenum">
              <a:rPr lang="en-US" smtClean="0"/>
              <a:pPr/>
              <a:t>‹#›</a:t>
            </a:fld>
            <a:endParaRPr lang="en-US"/>
          </a:p>
        </p:txBody>
      </p:sp>
      <p:sp>
        <p:nvSpPr>
          <p:cNvPr id="14" name="Footer Placeholder 4"/>
          <p:cNvSpPr>
            <a:spLocks noGrp="1"/>
          </p:cNvSpPr>
          <p:nvPr>
            <p:ph type="ftr" sz="quarter" idx="3"/>
          </p:nvPr>
        </p:nvSpPr>
        <p:spPr>
          <a:xfrm>
            <a:off x="5901763" y="6360595"/>
            <a:ext cx="1994113" cy="365125"/>
          </a:xfrm>
          <a:prstGeom prst="rect">
            <a:avLst/>
          </a:prstGeom>
        </p:spPr>
        <p:txBody>
          <a:bodyPr anchor="t" anchorCtr="0"/>
          <a:lstStyle>
            <a:lvl1pPr algn="r">
              <a:defRPr sz="1100" b="0">
                <a:solidFill>
                  <a:srgbClr val="BFBFBF"/>
                </a:solidFill>
              </a:defRPr>
            </a:lvl1pPr>
          </a:lstStyle>
          <a:p>
            <a:endParaRPr lang="en-US"/>
          </a:p>
        </p:txBody>
      </p:sp>
    </p:spTree>
    <p:extLst>
      <p:ext uri="{BB962C8B-B14F-4D97-AF65-F5344CB8AC3E}">
        <p14:creationId xmlns:p14="http://schemas.microsoft.com/office/powerpoint/2010/main" val="3101155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5"/>
          <p:cNvSpPr>
            <a:spLocks noGrp="1"/>
          </p:cNvSpPr>
          <p:nvPr>
            <p:ph type="sldNum" sz="quarter" idx="10"/>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BD271169-D5A2-4E26-9D3F-58E320BF9E89}" type="slidenum">
              <a:rPr lang="en-US" smtClean="0"/>
              <a:pPr/>
              <a:t>‹#›</a:t>
            </a:fld>
            <a:endParaRPr lang="en-US"/>
          </a:p>
        </p:txBody>
      </p:sp>
      <p:sp>
        <p:nvSpPr>
          <p:cNvPr id="14" name="Footer Placeholder 4"/>
          <p:cNvSpPr>
            <a:spLocks noGrp="1"/>
          </p:cNvSpPr>
          <p:nvPr>
            <p:ph type="ftr" sz="quarter" idx="11"/>
          </p:nvPr>
        </p:nvSpPr>
        <p:spPr>
          <a:xfrm>
            <a:off x="5901763" y="6360595"/>
            <a:ext cx="1994113" cy="365125"/>
          </a:xfrm>
          <a:prstGeom prst="rect">
            <a:avLst/>
          </a:prstGeom>
        </p:spPr>
        <p:txBody>
          <a:bodyPr anchor="t" anchorCtr="0"/>
          <a:lstStyle>
            <a:lvl1pPr algn="r">
              <a:defRPr sz="1100" b="0">
                <a:solidFill>
                  <a:srgbClr val="BFBFBF"/>
                </a:solidFill>
              </a:defRPr>
            </a:lvl1pPr>
          </a:lstStyle>
          <a:p>
            <a:endParaRPr lang="en-US"/>
          </a:p>
        </p:txBody>
      </p:sp>
    </p:spTree>
    <p:extLst>
      <p:ext uri="{BB962C8B-B14F-4D97-AF65-F5344CB8AC3E}">
        <p14:creationId xmlns:p14="http://schemas.microsoft.com/office/powerpoint/2010/main" val="4027611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Slide Number Placeholder 5"/>
          <p:cNvSpPr>
            <a:spLocks noGrp="1"/>
          </p:cNvSpPr>
          <p:nvPr>
            <p:ph type="sldNum" sz="quarter" idx="4"/>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55D34BE4-DA93-A945-B706-B39D39DCACB6}" type="slidenum">
              <a:rPr lang="en-US" smtClean="0"/>
              <a:pPr/>
              <a:t>‹#›</a:t>
            </a:fld>
            <a:endParaRPr lang="en-US" dirty="0"/>
          </a:p>
        </p:txBody>
      </p:sp>
      <p:sp>
        <p:nvSpPr>
          <p:cNvPr id="10" name="Footer Placeholder 4"/>
          <p:cNvSpPr>
            <a:spLocks noGrp="1"/>
          </p:cNvSpPr>
          <p:nvPr>
            <p:ph type="ftr" sz="quarter" idx="3"/>
          </p:nvPr>
        </p:nvSpPr>
        <p:spPr>
          <a:xfrm>
            <a:off x="5901763" y="6360595"/>
            <a:ext cx="1994113" cy="365125"/>
          </a:xfrm>
          <a:prstGeom prst="rect">
            <a:avLst/>
          </a:prstGeom>
        </p:spPr>
        <p:txBody>
          <a:bodyPr anchor="t" anchorCtr="0"/>
          <a:lstStyle>
            <a:lvl1pPr algn="r">
              <a:defRPr sz="1100" b="0">
                <a:solidFill>
                  <a:srgbClr val="BFBFBF"/>
                </a:solidFill>
              </a:defRPr>
            </a:lvl1pPr>
          </a:lstStyle>
          <a:p>
            <a:r>
              <a:rPr lang="en-US" smtClean="0"/>
              <a:t>Track # – Session #</a:t>
            </a:r>
            <a:endParaRPr lang="en-US" dirty="0"/>
          </a:p>
        </p:txBody>
      </p:sp>
    </p:spTree>
    <p:extLst>
      <p:ext uri="{BB962C8B-B14F-4D97-AF65-F5344CB8AC3E}">
        <p14:creationId xmlns:p14="http://schemas.microsoft.com/office/powerpoint/2010/main" val="4171713931"/>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BD271169-D5A2-4E26-9D3F-58E320BF9E89}" type="slidenum">
              <a:rPr lang="en-US" smtClean="0"/>
              <a:pPr/>
              <a:t>‹#›</a:t>
            </a:fld>
            <a:endParaRPr lang="en-US" dirty="0"/>
          </a:p>
        </p:txBody>
      </p:sp>
      <p:sp>
        <p:nvSpPr>
          <p:cNvPr id="9" name="Footer Placeholder 4"/>
          <p:cNvSpPr>
            <a:spLocks noGrp="1"/>
          </p:cNvSpPr>
          <p:nvPr>
            <p:ph type="ftr" sz="quarter" idx="3"/>
          </p:nvPr>
        </p:nvSpPr>
        <p:spPr>
          <a:xfrm>
            <a:off x="5901763" y="6360595"/>
            <a:ext cx="1994113" cy="365125"/>
          </a:xfrm>
          <a:prstGeom prst="rect">
            <a:avLst/>
          </a:prstGeom>
        </p:spPr>
        <p:txBody>
          <a:bodyPr anchor="t" anchorCtr="0"/>
          <a:lstStyle>
            <a:lvl1pPr algn="r">
              <a:defRPr sz="1100" b="0">
                <a:solidFill>
                  <a:srgbClr val="BFBFBF"/>
                </a:solidFill>
              </a:defRPr>
            </a:lvl1pPr>
          </a:lstStyle>
          <a:p>
            <a:endParaRPr lang="en-US"/>
          </a:p>
        </p:txBody>
      </p:sp>
    </p:spTree>
    <p:extLst>
      <p:ext uri="{BB962C8B-B14F-4D97-AF65-F5344CB8AC3E}">
        <p14:creationId xmlns:p14="http://schemas.microsoft.com/office/powerpoint/2010/main" val="911816275"/>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Slide Number Placeholder 5"/>
          <p:cNvSpPr>
            <a:spLocks noGrp="1"/>
          </p:cNvSpPr>
          <p:nvPr>
            <p:ph type="sldNum" sz="quarter" idx="4"/>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BD271169-D5A2-4E26-9D3F-58E320BF9E89}" type="slidenum">
              <a:rPr lang="en-US" smtClean="0"/>
              <a:pPr/>
              <a:t>‹#›</a:t>
            </a:fld>
            <a:endParaRPr lang="en-US" dirty="0"/>
          </a:p>
        </p:txBody>
      </p:sp>
      <p:sp>
        <p:nvSpPr>
          <p:cNvPr id="12" name="Footer Placeholder 4"/>
          <p:cNvSpPr>
            <a:spLocks noGrp="1"/>
          </p:cNvSpPr>
          <p:nvPr>
            <p:ph type="ftr" sz="quarter" idx="3"/>
          </p:nvPr>
        </p:nvSpPr>
        <p:spPr>
          <a:xfrm>
            <a:off x="5901763" y="6360595"/>
            <a:ext cx="1994113" cy="365125"/>
          </a:xfrm>
          <a:prstGeom prst="rect">
            <a:avLst/>
          </a:prstGeom>
        </p:spPr>
        <p:txBody>
          <a:bodyPr anchor="t" anchorCtr="0"/>
          <a:lstStyle>
            <a:lvl1pPr algn="r">
              <a:defRPr sz="1100" b="0">
                <a:solidFill>
                  <a:srgbClr val="BFBFBF"/>
                </a:solidFill>
              </a:defRPr>
            </a:lvl1pPr>
          </a:lstStyle>
          <a:p>
            <a:endParaRPr lang="en-US"/>
          </a:p>
        </p:txBody>
      </p:sp>
    </p:spTree>
    <p:extLst>
      <p:ext uri="{BB962C8B-B14F-4D97-AF65-F5344CB8AC3E}">
        <p14:creationId xmlns:p14="http://schemas.microsoft.com/office/powerpoint/2010/main" val="32702423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F2C988D-547C-4CEA-8404-7AAEEF6A4349}" type="datetime1">
              <a:rPr lang="en-US" smtClean="0"/>
              <a:pPr/>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271169-D5A2-4E26-9D3F-58E320BF9E89}" type="slidenum">
              <a:rPr lang="en-US" smtClean="0"/>
              <a:pPr/>
              <a:t>‹#›</a:t>
            </a:fld>
            <a:endParaRPr lang="en-US"/>
          </a:p>
        </p:txBody>
      </p:sp>
    </p:spTree>
    <p:extLst>
      <p:ext uri="{BB962C8B-B14F-4D97-AF65-F5344CB8AC3E}">
        <p14:creationId xmlns:p14="http://schemas.microsoft.com/office/powerpoint/2010/main" val="141313958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Slide Number Placeholder 5"/>
          <p:cNvSpPr>
            <a:spLocks noGrp="1"/>
          </p:cNvSpPr>
          <p:nvPr>
            <p:ph type="sldNum" sz="quarter" idx="4"/>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BD271169-D5A2-4E26-9D3F-58E320BF9E89}" type="slidenum">
              <a:rPr lang="en-US" smtClean="0"/>
              <a:pPr/>
              <a:t>‹#›</a:t>
            </a:fld>
            <a:endParaRPr lang="en-US" dirty="0"/>
          </a:p>
        </p:txBody>
      </p:sp>
      <p:sp>
        <p:nvSpPr>
          <p:cNvPr id="12" name="Footer Placeholder 4"/>
          <p:cNvSpPr>
            <a:spLocks noGrp="1"/>
          </p:cNvSpPr>
          <p:nvPr>
            <p:ph type="ftr" sz="quarter" idx="3"/>
          </p:nvPr>
        </p:nvSpPr>
        <p:spPr>
          <a:xfrm>
            <a:off x="5901763" y="6360595"/>
            <a:ext cx="1994113" cy="365125"/>
          </a:xfrm>
          <a:prstGeom prst="rect">
            <a:avLst/>
          </a:prstGeom>
        </p:spPr>
        <p:txBody>
          <a:bodyPr anchor="t" anchorCtr="0"/>
          <a:lstStyle>
            <a:lvl1pPr algn="r">
              <a:defRPr sz="1100" b="0">
                <a:solidFill>
                  <a:srgbClr val="BFBFBF"/>
                </a:solidFill>
              </a:defRPr>
            </a:lvl1pPr>
          </a:lstStyle>
          <a:p>
            <a:endParaRPr lang="en-US"/>
          </a:p>
        </p:txBody>
      </p:sp>
    </p:spTree>
    <p:extLst>
      <p:ext uri="{BB962C8B-B14F-4D97-AF65-F5344CB8AC3E}">
        <p14:creationId xmlns:p14="http://schemas.microsoft.com/office/powerpoint/2010/main" val="406280430"/>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Slide Number Placeholder 5"/>
          <p:cNvSpPr>
            <a:spLocks noGrp="1"/>
          </p:cNvSpPr>
          <p:nvPr>
            <p:ph type="sldNum" sz="quarter" idx="4"/>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BD271169-D5A2-4E26-9D3F-58E320BF9E89}" type="slidenum">
              <a:rPr lang="en-US" smtClean="0"/>
              <a:pPr/>
              <a:t>‹#›</a:t>
            </a:fld>
            <a:endParaRPr lang="en-US" dirty="0"/>
          </a:p>
        </p:txBody>
      </p:sp>
      <p:sp>
        <p:nvSpPr>
          <p:cNvPr id="11" name="Footer Placeholder 4"/>
          <p:cNvSpPr>
            <a:spLocks noGrp="1"/>
          </p:cNvSpPr>
          <p:nvPr>
            <p:ph type="ftr" sz="quarter" idx="3"/>
          </p:nvPr>
        </p:nvSpPr>
        <p:spPr>
          <a:xfrm>
            <a:off x="5901763" y="6360595"/>
            <a:ext cx="1994113" cy="365125"/>
          </a:xfrm>
          <a:prstGeom prst="rect">
            <a:avLst/>
          </a:prstGeom>
        </p:spPr>
        <p:txBody>
          <a:bodyPr anchor="t" anchorCtr="0"/>
          <a:lstStyle>
            <a:lvl1pPr algn="r">
              <a:defRPr sz="1100" b="0">
                <a:solidFill>
                  <a:srgbClr val="BFBFBF"/>
                </a:solidFill>
              </a:defRPr>
            </a:lvl1pPr>
          </a:lstStyle>
          <a:p>
            <a:endParaRPr lang="en-US"/>
          </a:p>
        </p:txBody>
      </p:sp>
    </p:spTree>
    <p:extLst>
      <p:ext uri="{BB962C8B-B14F-4D97-AF65-F5344CB8AC3E}">
        <p14:creationId xmlns:p14="http://schemas.microsoft.com/office/powerpoint/2010/main" val="4128286690"/>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Slide Number Placeholder 5"/>
          <p:cNvSpPr>
            <a:spLocks noGrp="1"/>
          </p:cNvSpPr>
          <p:nvPr>
            <p:ph type="sldNum" sz="quarter" idx="4"/>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BD271169-D5A2-4E26-9D3F-58E320BF9E89}" type="slidenum">
              <a:rPr lang="en-US" smtClean="0"/>
              <a:pPr/>
              <a:t>‹#›</a:t>
            </a:fld>
            <a:endParaRPr lang="en-US" dirty="0"/>
          </a:p>
        </p:txBody>
      </p:sp>
      <p:sp>
        <p:nvSpPr>
          <p:cNvPr id="13" name="Footer Placeholder 4"/>
          <p:cNvSpPr>
            <a:spLocks noGrp="1"/>
          </p:cNvSpPr>
          <p:nvPr>
            <p:ph type="ftr" sz="quarter" idx="3"/>
          </p:nvPr>
        </p:nvSpPr>
        <p:spPr>
          <a:xfrm>
            <a:off x="5901763" y="6360595"/>
            <a:ext cx="1994113" cy="365125"/>
          </a:xfrm>
          <a:prstGeom prst="rect">
            <a:avLst/>
          </a:prstGeom>
        </p:spPr>
        <p:txBody>
          <a:bodyPr anchor="t" anchorCtr="0"/>
          <a:lstStyle>
            <a:lvl1pPr algn="r">
              <a:defRPr sz="1100" b="0">
                <a:solidFill>
                  <a:srgbClr val="BFBFBF"/>
                </a:solidFill>
              </a:defRPr>
            </a:lvl1pPr>
          </a:lstStyle>
          <a:p>
            <a:endParaRPr lang="en-US"/>
          </a:p>
        </p:txBody>
      </p:sp>
    </p:spTree>
    <p:extLst>
      <p:ext uri="{BB962C8B-B14F-4D97-AF65-F5344CB8AC3E}">
        <p14:creationId xmlns:p14="http://schemas.microsoft.com/office/powerpoint/2010/main" val="665104936"/>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10" name="Picture 9" descr="TechNet_Bkg_4C_3_jva_r1a_noiseHeaderAdjusted.jpg"/>
          <p:cNvPicPr>
            <a:picLocks noChangeAspect="1"/>
          </p:cNvPicPr>
          <p:nvPr userDrawn="1"/>
        </p:nvPicPr>
        <p:blipFill>
          <a:blip r:embed="rId2"/>
          <a:stretch>
            <a:fillRect/>
          </a:stretch>
        </p:blipFill>
        <p:spPr>
          <a:xfrm>
            <a:off x="0" y="0"/>
            <a:ext cx="9144000" cy="1165693"/>
          </a:xfrm>
          <a:prstGeom prst="rect">
            <a:avLst/>
          </a:prstGeom>
        </p:spPr>
      </p:pic>
      <p:sp>
        <p:nvSpPr>
          <p:cNvPr id="7" name="Rectangle 6"/>
          <p:cNvSpPr/>
          <p:nvPr userDrawn="1"/>
        </p:nvSpPr>
        <p:spPr>
          <a:xfrm>
            <a:off x="0" y="1234441"/>
            <a:ext cx="9144000" cy="562356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645275"/>
            <a:ext cx="2133600" cy="365125"/>
          </a:xfrm>
          <a:prstGeom prst="rect">
            <a:avLst/>
          </a:prstGeom>
        </p:spPr>
        <p:txBody>
          <a:bodyPr/>
          <a:lstStyle>
            <a:lvl1pPr>
              <a:defRPr>
                <a:solidFill>
                  <a:srgbClr val="B2DDFF"/>
                </a:solidFill>
              </a:defRPr>
            </a:lvl1pPr>
          </a:lstStyle>
          <a:p>
            <a:fld id="{A37DDD90-3E8E-5F4C-8204-17956827F30A}" type="datetime1">
              <a:rPr lang="en-US" smtClean="0"/>
              <a:pPr/>
              <a:t>4/18/2012</a:t>
            </a:fld>
            <a:endParaRPr lang="en-US" dirty="0"/>
          </a:p>
        </p:txBody>
      </p:sp>
      <p:sp>
        <p:nvSpPr>
          <p:cNvPr id="4" name="Footer Placeholder 3"/>
          <p:cNvSpPr>
            <a:spLocks noGrp="1"/>
          </p:cNvSpPr>
          <p:nvPr>
            <p:ph type="ftr" sz="quarter" idx="11"/>
          </p:nvPr>
        </p:nvSpPr>
        <p:spPr>
          <a:xfrm>
            <a:off x="6629400" y="6644640"/>
            <a:ext cx="2057400" cy="246888"/>
          </a:xfrm>
          <a:prstGeom prst="rect">
            <a:avLst/>
          </a:prstGeom>
        </p:spPr>
        <p:txBody>
          <a:bodyPr/>
          <a:lstStyle>
            <a:lvl1pPr>
              <a:defRPr>
                <a:solidFill>
                  <a:srgbClr val="B2DDFF"/>
                </a:solidFill>
              </a:defRPr>
            </a:lvl1pPr>
          </a:lstStyle>
          <a:p>
            <a:pPr algn="r"/>
            <a:r>
              <a:rPr lang="en-US" dirty="0" smtClean="0"/>
              <a:t>SQL Server Denali</a:t>
            </a:r>
          </a:p>
        </p:txBody>
      </p:sp>
      <p:sp>
        <p:nvSpPr>
          <p:cNvPr id="5" name="Slide Number Placeholder 4"/>
          <p:cNvSpPr>
            <a:spLocks noGrp="1"/>
          </p:cNvSpPr>
          <p:nvPr>
            <p:ph type="sldNum" sz="quarter" idx="12"/>
          </p:nvPr>
        </p:nvSpPr>
        <p:spPr>
          <a:xfrm>
            <a:off x="8686800" y="6644640"/>
            <a:ext cx="457200" cy="246888"/>
          </a:xfrm>
          <a:prstGeom prst="rect">
            <a:avLst/>
          </a:prstGeom>
        </p:spPr>
        <p:txBody>
          <a:bodyPr/>
          <a:lstStyle>
            <a:lvl1pPr>
              <a:defRPr>
                <a:solidFill>
                  <a:srgbClr val="B2DDFF"/>
                </a:solidFill>
              </a:defRPr>
            </a:lvl1pPr>
          </a:lstStyle>
          <a:p>
            <a:fld id="{8DBE848B-7C1A-A142-93B2-B379CB7CB889}" type="slidenum">
              <a:rPr lang="en-US" smtClean="0"/>
              <a:pPr/>
              <a:t>‹#›</a:t>
            </a:fld>
            <a:endParaRPr lang="en-US" dirty="0"/>
          </a:p>
        </p:txBody>
      </p:sp>
      <p:sp>
        <p:nvSpPr>
          <p:cNvPr id="9" name="Content Placeholder 8"/>
          <p:cNvSpPr>
            <a:spLocks noGrp="1"/>
          </p:cNvSpPr>
          <p:nvPr>
            <p:ph sz="quarter" idx="13"/>
          </p:nvPr>
        </p:nvSpPr>
        <p:spPr>
          <a:xfrm>
            <a:off x="457200" y="1325880"/>
            <a:ext cx="8229600" cy="4800600"/>
          </a:xfrm>
        </p:spPr>
        <p:txBody>
          <a:bodyPr/>
          <a:lstStyle>
            <a:lvl1pPr>
              <a:buClr>
                <a:srgbClr val="5CC151"/>
              </a:buClr>
              <a:defRPr/>
            </a:lvl1pPr>
            <a:lvl2pPr>
              <a:buClr>
                <a:srgbClr val="5CC151"/>
              </a:buClr>
              <a:defRPr/>
            </a:lvl2pPr>
            <a:lvl3pPr>
              <a:buClr>
                <a:srgbClr val="5CC151"/>
              </a:buClr>
              <a:defRPr/>
            </a:lvl3pPr>
            <a:lvl4pPr>
              <a:buClr>
                <a:srgbClr val="5CC151"/>
              </a:buClr>
              <a:defRPr/>
            </a:lvl4pPr>
            <a:lvl5pPr>
              <a:buClr>
                <a:srgbClr val="5CC151"/>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Rectangle 11"/>
          <p:cNvSpPr/>
          <p:nvPr userDrawn="1"/>
        </p:nvSpPr>
        <p:spPr>
          <a:xfrm>
            <a:off x="0" y="1143000"/>
            <a:ext cx="9144000" cy="91440"/>
          </a:xfrm>
          <a:prstGeom prst="rect">
            <a:avLst/>
          </a:prstGeom>
          <a:solidFill>
            <a:srgbClr val="5CC1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67313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27853" y="1752601"/>
            <a:ext cx="7772400" cy="1219200"/>
          </a:xfrm>
        </p:spPr>
        <p:txBody>
          <a:bodyPr anchor="t" anchorCtr="0">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437294" y="3048001"/>
            <a:ext cx="5879214" cy="1195831"/>
          </a:xfrm>
        </p:spPr>
        <p:txBody>
          <a:bodyPr anchor="t" anchorCtr="0">
            <a:normAutofit/>
          </a:bodyPr>
          <a:lstStyle>
            <a:lvl1pPr marL="0" indent="0">
              <a:buNone/>
              <a:defRPr sz="1800" b="0">
                <a:solidFill>
                  <a:srgbClr val="E8E8E8"/>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Name</a:t>
            </a:r>
          </a:p>
          <a:p>
            <a:pPr lvl="0"/>
            <a:r>
              <a:rPr lang="en-US" dirty="0" smtClean="0"/>
              <a:t>Title</a:t>
            </a:r>
          </a:p>
          <a:p>
            <a:pPr lvl="0"/>
            <a:r>
              <a:rPr lang="en-US" dirty="0" smtClean="0"/>
              <a:t>Group</a:t>
            </a:r>
          </a:p>
        </p:txBody>
      </p:sp>
      <p:sp>
        <p:nvSpPr>
          <p:cNvPr id="4" name="Date Placeholder 3"/>
          <p:cNvSpPr>
            <a:spLocks noGrp="1"/>
          </p:cNvSpPr>
          <p:nvPr>
            <p:ph type="dt" sz="half" idx="10"/>
          </p:nvPr>
        </p:nvSpPr>
        <p:spPr/>
        <p:txBody>
          <a:bodyPr/>
          <a:lstStyle/>
          <a:p>
            <a:fld id="{53239173-BE5E-4B4B-9BC9-D5D1E9004E8B}" type="datetime1">
              <a:rPr lang="en-US" smtClean="0"/>
              <a:pPr/>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271169-D5A2-4E26-9D3F-58E320BF9E89}" type="slidenum">
              <a:rPr lang="en-US" smtClean="0"/>
              <a:pPr/>
              <a:t>‹#›</a:t>
            </a:fld>
            <a:endParaRPr lang="en-US"/>
          </a:p>
        </p:txBody>
      </p:sp>
    </p:spTree>
    <p:extLst>
      <p:ext uri="{BB962C8B-B14F-4D97-AF65-F5344CB8AC3E}">
        <p14:creationId xmlns:p14="http://schemas.microsoft.com/office/powerpoint/2010/main" val="22602734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27853" y="1752601"/>
            <a:ext cx="7772400" cy="1219200"/>
          </a:xfrm>
        </p:spPr>
        <p:txBody>
          <a:bodyPr anchor="t" anchorCtr="0">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437294" y="3048001"/>
            <a:ext cx="5879214" cy="1195831"/>
          </a:xfrm>
        </p:spPr>
        <p:txBody>
          <a:bodyPr anchor="t" anchorCtr="0">
            <a:normAutofit/>
          </a:bodyPr>
          <a:lstStyle>
            <a:lvl1pPr marL="0" indent="0">
              <a:buNone/>
              <a:defRPr sz="1800" b="0">
                <a:solidFill>
                  <a:srgbClr val="E8E8E8"/>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Name</a:t>
            </a:r>
          </a:p>
          <a:p>
            <a:pPr lvl="0"/>
            <a:r>
              <a:rPr lang="en-US" dirty="0" smtClean="0"/>
              <a:t>Title</a:t>
            </a:r>
          </a:p>
          <a:p>
            <a:pPr lvl="0"/>
            <a:r>
              <a:rPr lang="en-US" dirty="0" smtClean="0"/>
              <a:t>Group</a:t>
            </a:r>
          </a:p>
        </p:txBody>
      </p:sp>
      <p:sp>
        <p:nvSpPr>
          <p:cNvPr id="4" name="Date Placeholder 3"/>
          <p:cNvSpPr>
            <a:spLocks noGrp="1"/>
          </p:cNvSpPr>
          <p:nvPr>
            <p:ph type="dt" sz="half" idx="10"/>
          </p:nvPr>
        </p:nvSpPr>
        <p:spPr/>
        <p:txBody>
          <a:bodyPr/>
          <a:lstStyle/>
          <a:p>
            <a:fld id="{12C48905-82A9-4670-8E2E-E778036CF30E}" type="datetime1">
              <a:rPr lang="en-US" smtClean="0"/>
              <a:pPr/>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271169-D5A2-4E26-9D3F-58E320BF9E89}" type="slidenum">
              <a:rPr lang="en-US" smtClean="0"/>
              <a:pPr/>
              <a:t>‹#›</a:t>
            </a:fld>
            <a:endParaRPr lang="en-US"/>
          </a:p>
        </p:txBody>
      </p:sp>
    </p:spTree>
    <p:extLst>
      <p:ext uri="{BB962C8B-B14F-4D97-AF65-F5344CB8AC3E}">
        <p14:creationId xmlns:p14="http://schemas.microsoft.com/office/powerpoint/2010/main" val="3896144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27853" y="1752601"/>
            <a:ext cx="7772400" cy="1219200"/>
          </a:xfrm>
        </p:spPr>
        <p:txBody>
          <a:bodyPr anchor="t" anchorCtr="0">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437294" y="3048001"/>
            <a:ext cx="5879214" cy="1195831"/>
          </a:xfrm>
        </p:spPr>
        <p:txBody>
          <a:bodyPr anchor="t" anchorCtr="0">
            <a:normAutofit/>
          </a:bodyPr>
          <a:lstStyle>
            <a:lvl1pPr marL="0" indent="0">
              <a:buNone/>
              <a:defRPr sz="1800" b="0">
                <a:solidFill>
                  <a:srgbClr val="E8E8E8"/>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Name</a:t>
            </a:r>
          </a:p>
          <a:p>
            <a:pPr lvl="0"/>
            <a:r>
              <a:rPr lang="en-US" dirty="0" smtClean="0"/>
              <a:t>Title</a:t>
            </a:r>
          </a:p>
          <a:p>
            <a:pPr lvl="0"/>
            <a:r>
              <a:rPr lang="en-US" dirty="0" smtClean="0"/>
              <a:t>Group</a:t>
            </a:r>
          </a:p>
        </p:txBody>
      </p:sp>
      <p:sp>
        <p:nvSpPr>
          <p:cNvPr id="4" name="Date Placeholder 3"/>
          <p:cNvSpPr>
            <a:spLocks noGrp="1"/>
          </p:cNvSpPr>
          <p:nvPr>
            <p:ph type="dt" sz="half" idx="10"/>
          </p:nvPr>
        </p:nvSpPr>
        <p:spPr/>
        <p:txBody>
          <a:bodyPr/>
          <a:lstStyle/>
          <a:p>
            <a:fld id="{732FFA67-42FE-40C3-8234-C274748B06C8}" type="datetime1">
              <a:rPr lang="en-US" smtClean="0"/>
              <a:pPr/>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271169-D5A2-4E26-9D3F-58E320BF9E89}" type="slidenum">
              <a:rPr lang="en-US" smtClean="0"/>
              <a:pPr/>
              <a:t>‹#›</a:t>
            </a:fld>
            <a:endParaRPr lang="en-US"/>
          </a:p>
        </p:txBody>
      </p:sp>
    </p:spTree>
    <p:extLst>
      <p:ext uri="{BB962C8B-B14F-4D97-AF65-F5344CB8AC3E}">
        <p14:creationId xmlns:p14="http://schemas.microsoft.com/office/powerpoint/2010/main" val="2782353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27853" y="1752601"/>
            <a:ext cx="7772400" cy="1219200"/>
          </a:xfrm>
        </p:spPr>
        <p:txBody>
          <a:bodyPr anchor="t" anchorCtr="0">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437294" y="3048001"/>
            <a:ext cx="5879214" cy="1195831"/>
          </a:xfrm>
        </p:spPr>
        <p:txBody>
          <a:bodyPr anchor="t" anchorCtr="0">
            <a:normAutofit/>
          </a:bodyPr>
          <a:lstStyle>
            <a:lvl1pPr marL="0" indent="0">
              <a:buNone/>
              <a:defRPr sz="1800" b="0">
                <a:solidFill>
                  <a:srgbClr val="E8E8E8"/>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Name</a:t>
            </a:r>
          </a:p>
          <a:p>
            <a:pPr lvl="0"/>
            <a:r>
              <a:rPr lang="en-US" dirty="0" smtClean="0"/>
              <a:t>Title</a:t>
            </a:r>
          </a:p>
          <a:p>
            <a:pPr lvl="0"/>
            <a:r>
              <a:rPr lang="en-US" dirty="0" smtClean="0"/>
              <a:t>Group</a:t>
            </a:r>
          </a:p>
        </p:txBody>
      </p:sp>
      <p:sp>
        <p:nvSpPr>
          <p:cNvPr id="4" name="Date Placeholder 3"/>
          <p:cNvSpPr>
            <a:spLocks noGrp="1"/>
          </p:cNvSpPr>
          <p:nvPr>
            <p:ph type="dt" sz="half" idx="10"/>
          </p:nvPr>
        </p:nvSpPr>
        <p:spPr/>
        <p:txBody>
          <a:bodyPr/>
          <a:lstStyle/>
          <a:p>
            <a:fld id="{AF025BE0-1B8C-4A3E-AAFA-A77D099167AC}" type="datetime1">
              <a:rPr lang="en-US" smtClean="0"/>
              <a:pPr/>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271169-D5A2-4E26-9D3F-58E320BF9E89}" type="slidenum">
              <a:rPr lang="en-US" smtClean="0"/>
              <a:pPr/>
              <a:t>‹#›</a:t>
            </a:fld>
            <a:endParaRPr lang="en-US"/>
          </a:p>
        </p:txBody>
      </p:sp>
    </p:spTree>
    <p:extLst>
      <p:ext uri="{BB962C8B-B14F-4D97-AF65-F5344CB8AC3E}">
        <p14:creationId xmlns:p14="http://schemas.microsoft.com/office/powerpoint/2010/main" val="1316005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563563"/>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990600"/>
            <a:ext cx="3733800" cy="5135563"/>
          </a:xfrm>
        </p:spPr>
        <p:txBody>
          <a:bodyPr/>
          <a:lstStyle>
            <a:lvl1pPr>
              <a:defRPr sz="2000"/>
            </a:lvl1pPr>
            <a:lvl2pPr>
              <a:defRPr sz="17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53000" y="990600"/>
            <a:ext cx="3733800" cy="5135563"/>
          </a:xfrm>
        </p:spPr>
        <p:txBody>
          <a:bodyPr/>
          <a:lstStyle>
            <a:lvl1pPr>
              <a:defRPr sz="2000"/>
            </a:lvl1pPr>
            <a:lvl2pPr>
              <a:defRPr sz="17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1789868-554B-46CD-8CB5-86702ADABDF0}" type="datetime1">
              <a:rPr lang="en-US" smtClean="0"/>
              <a:pPr/>
              <a:t>4/18/2012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271169-D5A2-4E26-9D3F-58E320BF9E89}" type="slidenum">
              <a:rPr lang="en-US" smtClean="0"/>
              <a:pPr/>
              <a:t>‹#›</a:t>
            </a:fld>
            <a:endParaRPr lang="en-US"/>
          </a:p>
        </p:txBody>
      </p:sp>
    </p:spTree>
    <p:extLst>
      <p:ext uri="{BB962C8B-B14F-4D97-AF65-F5344CB8AC3E}">
        <p14:creationId xmlns:p14="http://schemas.microsoft.com/office/powerpoint/2010/main" val="2134043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914400"/>
            <a:ext cx="3733800" cy="639763"/>
          </a:xfrm>
        </p:spPr>
        <p:txBody>
          <a:bodyPr anchor="b">
            <a:normAutofit/>
          </a:bodyPr>
          <a:lstStyle>
            <a:lvl1pPr marL="0" indent="0">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00201"/>
            <a:ext cx="3733800" cy="4525963"/>
          </a:xfrm>
        </p:spPr>
        <p:txBody>
          <a:bodyPr/>
          <a:lstStyle>
            <a:lvl1pPr>
              <a:defRPr sz="2000"/>
            </a:lvl1pPr>
            <a:lvl2pPr>
              <a:defRPr sz="17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953000" y="914400"/>
            <a:ext cx="3733800" cy="639763"/>
          </a:xfrm>
        </p:spPr>
        <p:txBody>
          <a:bodyPr anchor="b">
            <a:normAutofit/>
          </a:bodyPr>
          <a:lstStyle>
            <a:lvl1pPr marL="0" indent="0">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953000" y="1600201"/>
            <a:ext cx="3733800" cy="4525963"/>
          </a:xfrm>
        </p:spPr>
        <p:txBody>
          <a:bodyPr/>
          <a:lstStyle>
            <a:lvl1pPr>
              <a:defRPr sz="2000"/>
            </a:lvl1pPr>
            <a:lvl2pPr>
              <a:defRPr sz="17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948CCCB-0274-49B2-BC6E-591CEB2E6266}" type="datetime1">
              <a:rPr lang="en-US" smtClean="0"/>
              <a:pPr/>
              <a:t>4/18/2012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271169-D5A2-4E26-9D3F-58E320BF9E89}" type="slidenum">
              <a:rPr lang="en-US" smtClean="0"/>
              <a:pPr/>
              <a:t>‹#›</a:t>
            </a:fld>
            <a:endParaRPr lang="en-US"/>
          </a:p>
        </p:txBody>
      </p:sp>
    </p:spTree>
    <p:extLst>
      <p:ext uri="{BB962C8B-B14F-4D97-AF65-F5344CB8AC3E}">
        <p14:creationId xmlns:p14="http://schemas.microsoft.com/office/powerpoint/2010/main" val="438910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B67D89-F082-455C-B546-68D1C277C37A}" type="datetime1">
              <a:rPr lang="en-US" smtClean="0"/>
              <a:pPr/>
              <a:t>4/18/2012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271169-D5A2-4E26-9D3F-58E320BF9E89}" type="slidenum">
              <a:rPr lang="en-US" smtClean="0"/>
              <a:pPr/>
              <a:t>‹#›</a:t>
            </a:fld>
            <a:endParaRPr lang="en-US"/>
          </a:p>
        </p:txBody>
      </p:sp>
      <p:sp>
        <p:nvSpPr>
          <p:cNvPr id="7" name="Text Placeholder 2"/>
          <p:cNvSpPr>
            <a:spLocks noGrp="1"/>
          </p:cNvSpPr>
          <p:nvPr>
            <p:ph idx="1"/>
          </p:nvPr>
        </p:nvSpPr>
        <p:spPr>
          <a:xfrm>
            <a:off x="457200" y="990600"/>
            <a:ext cx="8229600" cy="5181600"/>
          </a:xfrm>
          <a:prstGeom prst="rect">
            <a:avLst/>
          </a:prstGeom>
        </p:spPr>
        <p:txBody>
          <a:bodyPr vert="horz" lIns="91440" tIns="45720" rIns="91440" bIns="45720" rtlCol="0">
            <a:normAutofit/>
          </a:bodyPr>
          <a:lstStyle>
            <a:lvl1pPr marL="457200" indent="-457200">
              <a:buFont typeface="+mj-lt"/>
              <a:buAutoNum type="arabicPeriod"/>
              <a:defRPr>
                <a:latin typeface="Consolas" pitchFamily="49" charset="0"/>
                <a:cs typeface="Consolas" pitchFamily="49" charset="0"/>
              </a:defRPr>
            </a:lvl1pPr>
            <a:lvl2pPr marL="617220" indent="-342900">
              <a:buFont typeface="+mj-lt"/>
              <a:buAutoNum type="arabicPeriod"/>
              <a:defRPr>
                <a:latin typeface="Consolas" pitchFamily="49" charset="0"/>
                <a:cs typeface="Consolas" pitchFamily="49" charset="0"/>
              </a:defRPr>
            </a:lvl2pPr>
            <a:lvl3pPr marL="845820" indent="-342900">
              <a:buFont typeface="+mj-lt"/>
              <a:buAutoNum type="arabicPeriod"/>
              <a:defRPr>
                <a:latin typeface="Consolas" pitchFamily="49" charset="0"/>
                <a:cs typeface="Consolas" pitchFamily="49" charset="0"/>
              </a:defRPr>
            </a:lvl3pPr>
            <a:lvl4pPr marL="960120" indent="-228600">
              <a:buFont typeface="+mj-lt"/>
              <a:buAutoNum type="arabicPeriod"/>
              <a:defRPr>
                <a:latin typeface="Consolas" pitchFamily="49" charset="0"/>
                <a:cs typeface="Consolas" pitchFamily="49" charset="0"/>
              </a:defRPr>
            </a:lvl4pPr>
            <a:lvl5pPr marL="1188720" indent="-228600">
              <a:buFont typeface="+mj-lt"/>
              <a:buAutoNum type="arabicPeriod"/>
              <a:defRPr>
                <a:latin typeface="Consolas" pitchFamily="49" charset="0"/>
                <a:cs typeface="Consolas" pitchFamily="49" charset="0"/>
              </a:defRPr>
            </a:lvl5pPr>
          </a:lstStyle>
          <a:p>
            <a:pPr lvl="0"/>
            <a:r>
              <a:rPr lang="en-US" smtClean="0"/>
              <a:t>Click to edit Master text styles</a:t>
            </a:r>
          </a:p>
        </p:txBody>
      </p:sp>
    </p:spTree>
    <p:extLst>
      <p:ext uri="{BB962C8B-B14F-4D97-AF65-F5344CB8AC3E}">
        <p14:creationId xmlns:p14="http://schemas.microsoft.com/office/powerpoint/2010/main" val="3666601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9.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8.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26262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7"/>
            <a:ext cx="8229600" cy="563563"/>
          </a:xfrm>
          <a:prstGeom prst="rect">
            <a:avLst/>
          </a:prstGeom>
        </p:spPr>
        <p:txBody>
          <a:bodyPr vert="horz" lIns="91440" tIns="45720" rIns="91440" bIns="45720" rtlCol="0" anchor="t"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990600"/>
            <a:ext cx="8229600" cy="5181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8CCDBC-FF80-47E8-9330-ABDD942E2FC8}" type="datetime1">
              <a:rPr lang="en-US" smtClean="0"/>
              <a:pPr/>
              <a:t>4/18/2012</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86802" y="6441724"/>
            <a:ext cx="371717" cy="365125"/>
          </a:xfrm>
          <a:prstGeom prst="rect">
            <a:avLst/>
          </a:prstGeom>
        </p:spPr>
        <p:txBody>
          <a:bodyPr vert="horz" lIns="91440" tIns="45720" rIns="91440" bIns="45720" rtlCol="0" anchor="ctr"/>
          <a:lstStyle>
            <a:lvl1pPr algn="r">
              <a:defRPr sz="800">
                <a:solidFill>
                  <a:srgbClr val="E8E8E8"/>
                </a:solidFill>
              </a:defRPr>
            </a:lvl1pPr>
          </a:lstStyle>
          <a:p>
            <a:fld id="{BD271169-D5A2-4E26-9D3F-58E320BF9E89}" type="slidenum">
              <a:rPr lang="en-US" smtClean="0"/>
              <a:pPr/>
              <a:t>‹#›</a:t>
            </a:fld>
            <a:endParaRPr lang="en-US" dirty="0"/>
          </a:p>
        </p:txBody>
      </p:sp>
      <p:pic>
        <p:nvPicPr>
          <p:cNvPr id="8" name="Picture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auto">
          <a:xfrm>
            <a:off x="7620000" y="6453188"/>
            <a:ext cx="1005934"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602522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iming>
    <p:tnLst>
      <p:par>
        <p:cTn id="1" dur="indefinite" restart="never" nodeType="tmRoot"/>
      </p:par>
    </p:tnLst>
  </p:timing>
  <p:hf sldNum="0" hdr="0" ftr="0" dt="0"/>
  <p:txStyles>
    <p:titleStyle>
      <a:lvl1pPr algn="l" defTabSz="914400" rtl="0" eaLnBrk="1" latinLnBrk="0" hangingPunct="1">
        <a:spcBef>
          <a:spcPct val="0"/>
        </a:spcBef>
        <a:buNone/>
        <a:defRPr sz="2800" kern="1200" cap="all" baseline="0">
          <a:solidFill>
            <a:schemeClr val="bg1">
              <a:alpha val="99000"/>
            </a:schemeClr>
          </a:solidFill>
          <a:latin typeface="Segoe Light" pitchFamily="34" charset="0"/>
          <a:ea typeface="+mj-ea"/>
          <a:cs typeface="+mj-cs"/>
        </a:defRPr>
      </a:lvl1pPr>
    </p:titleStyle>
    <p:bodyStyle>
      <a:lvl1pPr marL="182880" indent="-182880" algn="l" defTabSz="914400" rtl="0" eaLnBrk="1" latinLnBrk="0" hangingPunct="1">
        <a:spcBef>
          <a:spcPct val="20000"/>
        </a:spcBef>
        <a:buFont typeface="Arial" pitchFamily="34" charset="0"/>
        <a:buChar char="•"/>
        <a:defRPr sz="2000" kern="1200">
          <a:solidFill>
            <a:schemeClr val="bg1">
              <a:alpha val="99000"/>
            </a:schemeClr>
          </a:solidFill>
          <a:latin typeface="+mn-lt"/>
          <a:ea typeface="+mn-ea"/>
          <a:cs typeface="+mn-cs"/>
        </a:defRPr>
      </a:lvl1pPr>
      <a:lvl2pPr marL="457200" indent="-182880" algn="l" defTabSz="914400" rtl="0" eaLnBrk="1" latinLnBrk="0" hangingPunct="1">
        <a:spcBef>
          <a:spcPct val="20000"/>
        </a:spcBef>
        <a:buFont typeface="Arial" pitchFamily="34" charset="0"/>
        <a:buChar char="•"/>
        <a:defRPr sz="1700" kern="1200">
          <a:solidFill>
            <a:schemeClr val="bg1">
              <a:alpha val="99000"/>
            </a:schemeClr>
          </a:solidFill>
          <a:latin typeface="+mn-lt"/>
          <a:ea typeface="+mn-ea"/>
          <a:cs typeface="+mn-cs"/>
        </a:defRPr>
      </a:lvl2pPr>
      <a:lvl3pPr marL="685800" indent="-182880" algn="l" defTabSz="914400" rtl="0" eaLnBrk="1" latinLnBrk="0" hangingPunct="1">
        <a:spcBef>
          <a:spcPct val="20000"/>
        </a:spcBef>
        <a:buFont typeface="Courier New" pitchFamily="49" charset="0"/>
        <a:buChar char="o"/>
        <a:defRPr sz="1400" kern="1200">
          <a:solidFill>
            <a:schemeClr val="bg1">
              <a:alpha val="99000"/>
            </a:schemeClr>
          </a:solidFill>
          <a:latin typeface="+mn-lt"/>
          <a:ea typeface="+mn-ea"/>
          <a:cs typeface="+mn-cs"/>
        </a:defRPr>
      </a:lvl3pPr>
      <a:lvl4pPr marL="914400" indent="-182880" algn="l" defTabSz="914400" rtl="0" eaLnBrk="1" latinLnBrk="0" hangingPunct="1">
        <a:spcBef>
          <a:spcPct val="20000"/>
        </a:spcBef>
        <a:buFont typeface="Arial" pitchFamily="34" charset="0"/>
        <a:buChar char="–"/>
        <a:defRPr sz="1200" kern="1200">
          <a:solidFill>
            <a:schemeClr val="bg1">
              <a:alpha val="99000"/>
            </a:schemeClr>
          </a:solidFill>
          <a:latin typeface="+mn-lt"/>
          <a:ea typeface="+mn-ea"/>
          <a:cs typeface="+mn-cs"/>
        </a:defRPr>
      </a:lvl4pPr>
      <a:lvl5pPr marL="1143000" indent="-182880" algn="l" defTabSz="914400" rtl="0" eaLnBrk="1" latinLnBrk="0" hangingPunct="1">
        <a:spcBef>
          <a:spcPct val="20000"/>
        </a:spcBef>
        <a:buFont typeface="Arial" pitchFamily="34" charset="0"/>
        <a:buChar char="»"/>
        <a:defRPr sz="1200" kern="1200">
          <a:solidFill>
            <a:schemeClr val="bg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6026840"/>
            <a:ext cx="9144000" cy="853440"/>
          </a:xfrm>
          <a:prstGeom prst="rect">
            <a:avLst/>
          </a:prstGeom>
        </p:spPr>
      </p:pic>
      <p:sp>
        <p:nvSpPr>
          <p:cNvPr id="2" name="Title Placeholder 1"/>
          <p:cNvSpPr>
            <a:spLocks noGrp="1"/>
          </p:cNvSpPr>
          <p:nvPr>
            <p:ph type="title"/>
          </p:nvPr>
        </p:nvSpPr>
        <p:spPr>
          <a:xfrm>
            <a:off x="457200" y="422635"/>
            <a:ext cx="8229600" cy="114300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15544"/>
            <a:ext cx="8229600" cy="421088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Slide Number Placeholder 5"/>
          <p:cNvSpPr>
            <a:spLocks noGrp="1"/>
          </p:cNvSpPr>
          <p:nvPr>
            <p:ph type="sldNum" sz="quarter" idx="4"/>
          </p:nvPr>
        </p:nvSpPr>
        <p:spPr>
          <a:xfrm>
            <a:off x="7943553" y="6360595"/>
            <a:ext cx="409014" cy="365125"/>
          </a:xfrm>
          <a:prstGeom prst="rect">
            <a:avLst/>
          </a:prstGeom>
        </p:spPr>
        <p:txBody>
          <a:bodyPr anchor="t" anchorCtr="0"/>
          <a:lstStyle>
            <a:lvl1pPr algn="l">
              <a:defRPr sz="1100" b="0">
                <a:solidFill>
                  <a:schemeClr val="bg1">
                    <a:lumMod val="75000"/>
                  </a:schemeClr>
                </a:solidFill>
              </a:defRPr>
            </a:lvl1pPr>
          </a:lstStyle>
          <a:p>
            <a:fld id="{BD271169-D5A2-4E26-9D3F-58E320BF9E89}" type="slidenum">
              <a:rPr lang="en-US" smtClean="0"/>
              <a:pPr/>
              <a:t>‹#›</a:t>
            </a:fld>
            <a:endParaRPr lang="en-US" dirty="0"/>
          </a:p>
        </p:txBody>
      </p:sp>
      <p:pic>
        <p:nvPicPr>
          <p:cNvPr id="5" name="Picture 4"/>
          <p:cNvPicPr>
            <a:picLocks noChangeAspect="1"/>
          </p:cNvPicPr>
          <p:nvPr/>
        </p:nvPicPr>
        <p:blipFill>
          <a:blip r:embed="rId15"/>
          <a:stretch>
            <a:fillRect/>
          </a:stretch>
        </p:blipFill>
        <p:spPr>
          <a:xfrm>
            <a:off x="8351800" y="6316035"/>
            <a:ext cx="498424" cy="365125"/>
          </a:xfrm>
          <a:prstGeom prst="rect">
            <a:avLst/>
          </a:prstGeom>
        </p:spPr>
      </p:pic>
      <p:sp>
        <p:nvSpPr>
          <p:cNvPr id="7" name="Footer Placeholder 4"/>
          <p:cNvSpPr>
            <a:spLocks noGrp="1"/>
          </p:cNvSpPr>
          <p:nvPr>
            <p:ph type="ftr" sz="quarter" idx="3"/>
          </p:nvPr>
        </p:nvSpPr>
        <p:spPr>
          <a:xfrm>
            <a:off x="5901763" y="6360595"/>
            <a:ext cx="1994113" cy="365125"/>
          </a:xfrm>
          <a:prstGeom prst="rect">
            <a:avLst/>
          </a:prstGeom>
        </p:spPr>
        <p:txBody>
          <a:bodyPr anchor="t" anchorCtr="0"/>
          <a:lstStyle>
            <a:lvl1pPr algn="r">
              <a:defRPr sz="1100" b="0">
                <a:solidFill>
                  <a:srgbClr val="BFBFBF"/>
                </a:solidFill>
              </a:defRPr>
            </a:lvl1pPr>
          </a:lstStyle>
          <a:p>
            <a:endParaRPr lang="en-US"/>
          </a:p>
        </p:txBody>
      </p:sp>
    </p:spTree>
    <p:extLst>
      <p:ext uri="{BB962C8B-B14F-4D97-AF65-F5344CB8AC3E}">
        <p14:creationId xmlns:p14="http://schemas.microsoft.com/office/powerpoint/2010/main" val="82221391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hf sldNum="0" hdr="0" ftr="0" dt="0"/>
  <p:txStyles>
    <p:titleStyle>
      <a:lvl1pPr algn="l" defTabSz="457200" rtl="0" eaLnBrk="1" latinLnBrk="0" hangingPunct="1">
        <a:spcBef>
          <a:spcPct val="0"/>
        </a:spcBef>
        <a:buNone/>
        <a:defRPr sz="3800" kern="1200">
          <a:solidFill>
            <a:schemeClr val="accent1"/>
          </a:solidFill>
          <a:latin typeface="+mj-lt"/>
          <a:ea typeface="+mj-ea"/>
          <a:cs typeface="+mj-cs"/>
        </a:defRPr>
      </a:lvl1pPr>
    </p:titleStyle>
    <p:bodyStyle>
      <a:lvl1pPr marL="342900" indent="-342900" algn="l" defTabSz="457200" rtl="0" eaLnBrk="1" latinLnBrk="0" hangingPunct="1">
        <a:spcBef>
          <a:spcPts val="600"/>
        </a:spcBef>
        <a:buClr>
          <a:schemeClr val="accent1"/>
        </a:buClr>
        <a:buSzPct val="100000"/>
        <a:buFontTx/>
        <a:buBlip>
          <a:blip r:embed="rId16"/>
        </a:buBlip>
        <a:defRPr sz="2800" kern="1200">
          <a:solidFill>
            <a:schemeClr val="tx1">
              <a:lumMod val="85000"/>
              <a:lumOff val="15000"/>
            </a:schemeClr>
          </a:solidFill>
          <a:latin typeface="+mn-lt"/>
          <a:ea typeface="+mn-ea"/>
          <a:cs typeface="+mn-cs"/>
        </a:defRPr>
      </a:lvl1pPr>
      <a:lvl2pPr marL="742950" indent="-285750" algn="l" defTabSz="457200" rtl="0" eaLnBrk="1" latinLnBrk="0" hangingPunct="1">
        <a:spcBef>
          <a:spcPts val="600"/>
        </a:spcBef>
        <a:buClr>
          <a:schemeClr val="accent1"/>
        </a:buClr>
        <a:buSzPct val="100000"/>
        <a:buFontTx/>
        <a:buBlip>
          <a:blip r:embed="rId16"/>
        </a:buBlip>
        <a:defRPr sz="2400" kern="1200">
          <a:solidFill>
            <a:schemeClr val="tx1">
              <a:lumMod val="85000"/>
              <a:lumOff val="15000"/>
            </a:schemeClr>
          </a:solidFill>
          <a:latin typeface="+mn-lt"/>
          <a:ea typeface="+mn-ea"/>
          <a:cs typeface="+mn-cs"/>
        </a:defRPr>
      </a:lvl2pPr>
      <a:lvl3pPr marL="1143000" indent="-228600" algn="l" defTabSz="457200" rtl="0" eaLnBrk="1" latinLnBrk="0" hangingPunct="1">
        <a:spcBef>
          <a:spcPts val="600"/>
        </a:spcBef>
        <a:buClr>
          <a:schemeClr val="accent1"/>
        </a:buClr>
        <a:buSzPct val="100000"/>
        <a:buFontTx/>
        <a:buBlip>
          <a:blip r:embed="rId16"/>
        </a:buBlip>
        <a:defRPr sz="2200" kern="1200">
          <a:solidFill>
            <a:schemeClr val="tx1">
              <a:lumMod val="85000"/>
              <a:lumOff val="15000"/>
            </a:schemeClr>
          </a:solidFill>
          <a:latin typeface="+mn-lt"/>
          <a:ea typeface="+mn-ea"/>
          <a:cs typeface="+mn-cs"/>
        </a:defRPr>
      </a:lvl3pPr>
      <a:lvl4pPr marL="1600200" indent="-228600" algn="l" defTabSz="457200" rtl="0" eaLnBrk="1" latinLnBrk="0" hangingPunct="1">
        <a:spcBef>
          <a:spcPts val="600"/>
        </a:spcBef>
        <a:buClr>
          <a:schemeClr val="accent1"/>
        </a:buClr>
        <a:buSzPct val="100000"/>
        <a:buFontTx/>
        <a:buBlip>
          <a:blip r:embed="rId16"/>
        </a:buBlip>
        <a:defRPr sz="2000" kern="1200">
          <a:solidFill>
            <a:schemeClr val="tx1">
              <a:lumMod val="85000"/>
              <a:lumOff val="15000"/>
            </a:schemeClr>
          </a:solidFill>
          <a:latin typeface="+mn-lt"/>
          <a:ea typeface="+mn-ea"/>
          <a:cs typeface="+mn-cs"/>
        </a:defRPr>
      </a:lvl4pPr>
      <a:lvl5pPr marL="2057400" indent="-228600" algn="l" defTabSz="457200" rtl="0" eaLnBrk="1" latinLnBrk="0" hangingPunct="1">
        <a:spcBef>
          <a:spcPts val="600"/>
        </a:spcBef>
        <a:buClr>
          <a:schemeClr val="accent1"/>
        </a:buClr>
        <a:buSzPct val="100000"/>
        <a:buFontTx/>
        <a:buBlip>
          <a:blip r:embed="rId16"/>
        </a:buBlip>
        <a:defRPr sz="2000" kern="1200">
          <a:solidFill>
            <a:schemeClr val="tx1">
              <a:lumMod val="85000"/>
              <a:lumOff val="1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wmf"/><Relationship Id="rId1" Type="http://schemas.openxmlformats.org/officeDocument/2006/relationships/slideLayout" Target="../slideLayouts/slideLayout1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msdn.microsoft.com/en-us/sqlserver/gg490638(en-us,MSDN.10)" TargetMode="Externa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22.png"/><Relationship Id="rId5"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SQL Server 2012 </a:t>
            </a:r>
            <a:r>
              <a:rPr lang="en-US" dirty="0" err="1" smtClean="0"/>
              <a:t>AlwaysOn</a:t>
            </a:r>
            <a:r>
              <a:rPr lang="en-US" dirty="0" smtClean="0"/>
              <a:t>: </a:t>
            </a:r>
            <a:br>
              <a:rPr lang="en-US" dirty="0" smtClean="0"/>
            </a:br>
            <a:r>
              <a:rPr lang="ru-RU" sz="2000" dirty="0" smtClean="0"/>
              <a:t>новые возможности по созданию </a:t>
            </a:r>
            <a:r>
              <a:rPr lang="ru-RU" sz="2000" dirty="0" err="1" smtClean="0"/>
              <a:t>катастрофо</a:t>
            </a:r>
            <a:r>
              <a:rPr lang="ru-RU" sz="2000" dirty="0" smtClean="0"/>
              <a:t> устойчивых решений</a:t>
            </a:r>
            <a:endParaRPr lang="en-US" dirty="0"/>
          </a:p>
        </p:txBody>
      </p:sp>
      <p:sp>
        <p:nvSpPr>
          <p:cNvPr id="7" name="Subtitle 6"/>
          <p:cNvSpPr>
            <a:spLocks noGrp="1"/>
          </p:cNvSpPr>
          <p:nvPr>
            <p:ph type="subTitle" idx="1"/>
          </p:nvPr>
        </p:nvSpPr>
        <p:spPr>
          <a:xfrm>
            <a:off x="685800" y="3086065"/>
            <a:ext cx="8229600" cy="1181135"/>
          </a:xfrm>
        </p:spPr>
        <p:txBody>
          <a:bodyPr>
            <a:normAutofit fontScale="85000" lnSpcReduction="20000"/>
          </a:bodyPr>
          <a:lstStyle/>
          <a:p>
            <a:r>
              <a:rPr lang="ru-RU" dirty="0" smtClean="0"/>
              <a:t>Дмитрий Артемов</a:t>
            </a:r>
          </a:p>
          <a:p>
            <a:r>
              <a:rPr lang="ru-RU" dirty="0" smtClean="0"/>
              <a:t>Старший консультант</a:t>
            </a:r>
            <a:endParaRPr lang="en-US" dirty="0" smtClean="0"/>
          </a:p>
          <a:p>
            <a:r>
              <a:rPr lang="en-US" dirty="0" smtClean="0"/>
              <a:t>dimaa@microsoft.com</a:t>
            </a:r>
            <a:endParaRPr lang="en-US" dirty="0"/>
          </a:p>
        </p:txBody>
      </p:sp>
    </p:spTree>
    <p:extLst>
      <p:ext uri="{BB962C8B-B14F-4D97-AF65-F5344CB8AC3E}">
        <p14:creationId xmlns:p14="http://schemas.microsoft.com/office/powerpoint/2010/main" val="309998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ru-RU" dirty="0" smtClean="0"/>
              <a:t>Что такое </a:t>
            </a:r>
            <a:r>
              <a:rPr lang="de-CH" dirty="0" err="1" smtClean="0"/>
              <a:t>Availability</a:t>
            </a:r>
            <a:r>
              <a:rPr lang="de-CH" dirty="0" smtClean="0"/>
              <a:t> Group</a:t>
            </a:r>
            <a:endParaRPr lang="en-US" dirty="0"/>
          </a:p>
        </p:txBody>
      </p:sp>
      <p:sp>
        <p:nvSpPr>
          <p:cNvPr id="2" name="Content Placeholder 1"/>
          <p:cNvSpPr>
            <a:spLocks noGrp="1"/>
          </p:cNvSpPr>
          <p:nvPr>
            <p:ph idx="1"/>
          </p:nvPr>
        </p:nvSpPr>
        <p:spPr>
          <a:xfrm>
            <a:off x="457200" y="1600201"/>
            <a:ext cx="6705600" cy="4348507"/>
          </a:xfrm>
        </p:spPr>
        <p:txBody>
          <a:bodyPr/>
          <a:lstStyle/>
          <a:p>
            <a:r>
              <a:rPr lang="de-CH" dirty="0" smtClean="0"/>
              <a:t>«</a:t>
            </a:r>
            <a:r>
              <a:rPr lang="ru-RU" dirty="0" smtClean="0"/>
              <a:t>Контейнер</a:t>
            </a:r>
            <a:r>
              <a:rPr lang="de-CH" dirty="0" smtClean="0"/>
              <a:t>»</a:t>
            </a:r>
          </a:p>
          <a:p>
            <a:pPr lvl="1"/>
            <a:r>
              <a:rPr lang="de-CH" dirty="0" smtClean="0"/>
              <a:t>1 </a:t>
            </a:r>
            <a:r>
              <a:rPr lang="ru-RU" dirty="0" smtClean="0"/>
              <a:t>или более БД</a:t>
            </a:r>
            <a:endParaRPr lang="de-CH" dirty="0" smtClean="0"/>
          </a:p>
          <a:p>
            <a:pPr lvl="1"/>
            <a:r>
              <a:rPr lang="de-CH" dirty="0" err="1" smtClean="0"/>
              <a:t>Listener</a:t>
            </a:r>
            <a:r>
              <a:rPr lang="de-CH" dirty="0" smtClean="0"/>
              <a:t> (</a:t>
            </a:r>
            <a:r>
              <a:rPr lang="ru-RU" dirty="0" smtClean="0"/>
              <a:t>виртуальное сетевое имя</a:t>
            </a:r>
            <a:r>
              <a:rPr lang="de-CH" dirty="0" smtClean="0"/>
              <a:t>)</a:t>
            </a:r>
          </a:p>
          <a:p>
            <a:pPr lvl="2"/>
            <a:r>
              <a:rPr lang="de-CH" dirty="0" smtClean="0"/>
              <a:t>1 </a:t>
            </a:r>
            <a:r>
              <a:rPr lang="ru-RU" dirty="0" smtClean="0"/>
              <a:t>или более </a:t>
            </a:r>
            <a:r>
              <a:rPr lang="de-CH" dirty="0" smtClean="0"/>
              <a:t>IP </a:t>
            </a:r>
            <a:r>
              <a:rPr lang="ru-RU" dirty="0" smtClean="0"/>
              <a:t>адресов </a:t>
            </a:r>
            <a:r>
              <a:rPr lang="de-CH" dirty="0" smtClean="0"/>
              <a:t>(DHCP </a:t>
            </a:r>
            <a:r>
              <a:rPr lang="ru-RU" dirty="0" smtClean="0"/>
              <a:t>или статика</a:t>
            </a:r>
            <a:r>
              <a:rPr lang="de-CH" dirty="0" smtClean="0"/>
              <a:t>, aka virtual IP)</a:t>
            </a:r>
          </a:p>
          <a:p>
            <a:pPr lvl="1"/>
            <a:r>
              <a:rPr lang="ru-RU" dirty="0" smtClean="0"/>
              <a:t>Реплика</a:t>
            </a:r>
            <a:endParaRPr lang="de-CH" dirty="0" smtClean="0"/>
          </a:p>
          <a:p>
            <a:pPr lvl="2"/>
            <a:r>
              <a:rPr lang="de-CH" dirty="0" smtClean="0"/>
              <a:t>Primary/Secondaries</a:t>
            </a:r>
          </a:p>
          <a:p>
            <a:pPr lvl="2"/>
            <a:r>
              <a:rPr lang="de-CH" dirty="0" smtClean="0"/>
              <a:t>Automatic Failover Partner</a:t>
            </a:r>
          </a:p>
          <a:p>
            <a:pPr lvl="2"/>
            <a:r>
              <a:rPr lang="de-CH" dirty="0" smtClean="0"/>
              <a:t>Sync/Async Secondaries</a:t>
            </a:r>
          </a:p>
          <a:p>
            <a:pPr lvl="2"/>
            <a:r>
              <a:rPr lang="de-CH" dirty="0" err="1" smtClean="0"/>
              <a:t>Readonly</a:t>
            </a:r>
            <a:r>
              <a:rPr lang="de-CH" dirty="0" smtClean="0"/>
              <a:t> Routing</a:t>
            </a:r>
            <a:r>
              <a:rPr lang="ru-RU" dirty="0" smtClean="0"/>
              <a:t> </a:t>
            </a:r>
            <a:r>
              <a:rPr lang="de-CH" dirty="0" err="1" smtClean="0"/>
              <a:t>list</a:t>
            </a:r>
            <a:endParaRPr lang="en-US" dirty="0"/>
          </a:p>
        </p:txBody>
      </p:sp>
      <p:grpSp>
        <p:nvGrpSpPr>
          <p:cNvPr id="12" name="Group 11"/>
          <p:cNvGrpSpPr/>
          <p:nvPr/>
        </p:nvGrpSpPr>
        <p:grpSpPr>
          <a:xfrm>
            <a:off x="7162800" y="3124200"/>
            <a:ext cx="1606638" cy="2638549"/>
            <a:chOff x="7591452" y="2725677"/>
            <a:chExt cx="887698" cy="2052453"/>
          </a:xfrm>
        </p:grpSpPr>
        <p:sp>
          <p:nvSpPr>
            <p:cNvPr id="8" name="Rectangle 7"/>
            <p:cNvSpPr/>
            <p:nvPr/>
          </p:nvSpPr>
          <p:spPr bwMode="auto">
            <a:xfrm>
              <a:off x="7732665" y="2781825"/>
              <a:ext cx="592924" cy="1954698"/>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spc="-150" dirty="0" smtClean="0">
                <a:gradFill>
                  <a:gsLst>
                    <a:gs pos="0">
                      <a:srgbClr val="FFFFFF"/>
                    </a:gs>
                    <a:gs pos="100000">
                      <a:srgbClr val="FFFFFF"/>
                    </a:gs>
                  </a:gsLst>
                  <a:lin ang="5400000" scaled="0"/>
                </a:gradFill>
                <a:latin typeface="Segoe Light" pitchFamily="34" charset="0"/>
              </a:endParaRPr>
            </a:p>
          </p:txBody>
        </p:sp>
        <p:sp>
          <p:nvSpPr>
            <p:cNvPr id="4" name="Can 3"/>
            <p:cNvSpPr/>
            <p:nvPr/>
          </p:nvSpPr>
          <p:spPr bwMode="auto">
            <a:xfrm>
              <a:off x="7668813" y="2725677"/>
              <a:ext cx="440524" cy="399178"/>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rgbClr val="262626"/>
                  </a:solidFill>
                  <a:latin typeface="Segoe" pitchFamily="34" charset="0"/>
                </a:rPr>
                <a:t>DB</a:t>
              </a:r>
              <a:endParaRPr lang="en-US" sz="1200" dirty="0" smtClean="0">
                <a:solidFill>
                  <a:srgbClr val="262626"/>
                </a:solidFill>
                <a:latin typeface="Segoe" pitchFamily="34" charset="0"/>
              </a:endParaRPr>
            </a:p>
          </p:txBody>
        </p:sp>
        <p:sp>
          <p:nvSpPr>
            <p:cNvPr id="5" name="Can 4"/>
            <p:cNvSpPr/>
            <p:nvPr/>
          </p:nvSpPr>
          <p:spPr bwMode="auto">
            <a:xfrm>
              <a:off x="7821213" y="2878077"/>
              <a:ext cx="440524" cy="399178"/>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rgbClr val="262626"/>
                  </a:solidFill>
                  <a:latin typeface="Segoe" pitchFamily="34" charset="0"/>
                </a:rPr>
                <a:t>DB</a:t>
              </a:r>
              <a:endParaRPr lang="en-US" sz="1200" dirty="0" smtClean="0">
                <a:solidFill>
                  <a:srgbClr val="262626"/>
                </a:solidFill>
                <a:latin typeface="Segoe" pitchFamily="34" charset="0"/>
              </a:endParaRPr>
            </a:p>
          </p:txBody>
        </p:sp>
        <p:sp>
          <p:nvSpPr>
            <p:cNvPr id="6" name="Can 5"/>
            <p:cNvSpPr/>
            <p:nvPr/>
          </p:nvSpPr>
          <p:spPr bwMode="auto">
            <a:xfrm>
              <a:off x="7973613" y="3030477"/>
              <a:ext cx="440524" cy="399178"/>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rgbClr val="262626"/>
                  </a:solidFill>
                  <a:latin typeface="Segoe" pitchFamily="34" charset="0"/>
                </a:rPr>
                <a:t>DB</a:t>
              </a:r>
              <a:endParaRPr lang="en-US" sz="1200" dirty="0" smtClean="0">
                <a:solidFill>
                  <a:srgbClr val="262626"/>
                </a:solidFill>
                <a:latin typeface="Segoe" pitchFamily="34" charset="0"/>
              </a:endParaRPr>
            </a:p>
          </p:txBody>
        </p:sp>
        <p:sp>
          <p:nvSpPr>
            <p:cNvPr id="7" name="Flowchart: Punched Tape 6"/>
            <p:cNvSpPr/>
            <p:nvPr/>
          </p:nvSpPr>
          <p:spPr bwMode="auto">
            <a:xfrm>
              <a:off x="7654436" y="3566011"/>
              <a:ext cx="759701" cy="488090"/>
            </a:xfrm>
            <a:prstGeom prst="flowChartPunchedTape">
              <a:avLst/>
            </a:prstGeom>
            <a:solidFill>
              <a:srgbClr val="FF9900">
                <a:alpha val="8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fontAlgn="auto">
                <a:spcBef>
                  <a:spcPts val="0"/>
                </a:spcBef>
                <a:spcAft>
                  <a:spcPts val="0"/>
                </a:spcAft>
                <a:defRPr/>
              </a:pPr>
              <a:r>
                <a:rPr lang="en-US" sz="1100" dirty="0" smtClean="0">
                  <a:solidFill>
                    <a:srgbClr val="262626"/>
                  </a:solidFill>
                </a:rPr>
                <a:t>AG</a:t>
              </a:r>
              <a:endParaRPr lang="en-US" sz="1100" dirty="0">
                <a:solidFill>
                  <a:srgbClr val="262626"/>
                </a:solidFill>
              </a:endParaRPr>
            </a:p>
          </p:txBody>
        </p:sp>
        <p:sp>
          <p:nvSpPr>
            <p:cNvPr id="9" name="Rounded Rectangle 8"/>
            <p:cNvSpPr/>
            <p:nvPr/>
          </p:nvSpPr>
          <p:spPr bwMode="auto">
            <a:xfrm>
              <a:off x="7603800" y="4145156"/>
              <a:ext cx="875350" cy="280048"/>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050" dirty="0">
                  <a:solidFill>
                    <a:schemeClr val="bg1"/>
                  </a:solidFill>
                </a:rPr>
                <a:t>AG</a:t>
              </a:r>
              <a:r>
                <a:rPr lang="de-CH" sz="1050" dirty="0">
                  <a:solidFill>
                    <a:schemeClr val="bg1"/>
                  </a:solidFill>
                </a:rPr>
                <a:t>-</a:t>
              </a:r>
              <a:r>
                <a:rPr lang="en-US" sz="1050" dirty="0">
                  <a:solidFill>
                    <a:schemeClr val="bg1"/>
                  </a:solidFill>
                </a:rPr>
                <a:t>VNN</a:t>
              </a:r>
            </a:p>
          </p:txBody>
        </p:sp>
        <p:sp>
          <p:nvSpPr>
            <p:cNvPr id="10" name="Rounded Rectangle 9"/>
            <p:cNvSpPr/>
            <p:nvPr/>
          </p:nvSpPr>
          <p:spPr bwMode="auto">
            <a:xfrm>
              <a:off x="7591452" y="4498082"/>
              <a:ext cx="875350" cy="280048"/>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050" dirty="0" smtClean="0">
                  <a:solidFill>
                    <a:schemeClr val="tx1"/>
                  </a:solidFill>
                  <a:latin typeface="Segoe" pitchFamily="34" charset="0"/>
                </a:rPr>
                <a:t>AG</a:t>
              </a:r>
              <a:r>
                <a:rPr lang="de-CH" sz="1050" dirty="0" smtClean="0"/>
                <a:t>-</a:t>
              </a:r>
              <a:r>
                <a:rPr lang="en-US" sz="1050" dirty="0" smtClean="0">
                  <a:solidFill>
                    <a:schemeClr val="tx1"/>
                  </a:solidFill>
                  <a:latin typeface="Segoe" pitchFamily="34" charset="0"/>
                </a:rPr>
                <a:t>IP</a:t>
              </a:r>
            </a:p>
          </p:txBody>
        </p:sp>
      </p:grpSp>
    </p:spTree>
    <p:extLst>
      <p:ext uri="{BB962C8B-B14F-4D97-AF65-F5344CB8AC3E}">
        <p14:creationId xmlns:p14="http://schemas.microsoft.com/office/powerpoint/2010/main" val="186417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AlwaysOn Active Secondary</a:t>
            </a:r>
          </a:p>
        </p:txBody>
      </p:sp>
      <p:grpSp>
        <p:nvGrpSpPr>
          <p:cNvPr id="5" name="Group 4"/>
          <p:cNvGrpSpPr/>
          <p:nvPr/>
        </p:nvGrpSpPr>
        <p:grpSpPr>
          <a:xfrm>
            <a:off x="443620" y="1143000"/>
            <a:ext cx="8243180" cy="1073877"/>
            <a:chOff x="443620" y="1143000"/>
            <a:chExt cx="8243180" cy="1073876"/>
          </a:xfrm>
        </p:grpSpPr>
        <p:sp>
          <p:nvSpPr>
            <p:cNvPr id="6" name="Rectangle 5"/>
            <p:cNvSpPr/>
            <p:nvPr/>
          </p:nvSpPr>
          <p:spPr>
            <a:xfrm>
              <a:off x="443620" y="1143000"/>
              <a:ext cx="8243180"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r>
                <a:rPr lang="ru-RU" sz="1600" b="1" dirty="0" smtClean="0">
                  <a:solidFill>
                    <a:schemeClr val="bg1">
                      <a:alpha val="99000"/>
                    </a:schemeClr>
                  </a:solidFill>
                </a:rPr>
                <a:t>Эффективность </a:t>
              </a:r>
              <a:r>
                <a:rPr lang="en-US" sz="1600" b="1" dirty="0" smtClean="0">
                  <a:solidFill>
                    <a:schemeClr val="bg1">
                      <a:alpha val="99000"/>
                    </a:schemeClr>
                  </a:solidFill>
                </a:rPr>
                <a:t>IT </a:t>
              </a:r>
              <a:r>
                <a:rPr lang="ru-RU" sz="1600" b="1" dirty="0" smtClean="0">
                  <a:solidFill>
                    <a:schemeClr val="bg1">
                      <a:alpha val="99000"/>
                    </a:schemeClr>
                  </a:solidFill>
                </a:rPr>
                <a:t>и эффективность затрат – критически важно для бизнеса</a:t>
              </a:r>
              <a:endParaRPr lang="en-US" sz="1600" b="1" dirty="0">
                <a:solidFill>
                  <a:schemeClr val="bg1">
                    <a:alpha val="99000"/>
                  </a:schemeClr>
                </a:solidFill>
              </a:endParaRPr>
            </a:p>
          </p:txBody>
        </p:sp>
        <p:sp>
          <p:nvSpPr>
            <p:cNvPr id="7" name="Rectangle 6"/>
            <p:cNvSpPr/>
            <p:nvPr/>
          </p:nvSpPr>
          <p:spPr>
            <a:xfrm>
              <a:off x="450410" y="1539769"/>
              <a:ext cx="8229600" cy="677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55448" tIns="182880" bIns="182880" rtlCol="0" anchor="t">
              <a:spAutoFit/>
            </a:bodyPr>
            <a:lstStyle/>
            <a:p>
              <a:r>
                <a:rPr lang="ru-RU" sz="2000" dirty="0" smtClean="0">
                  <a:solidFill>
                    <a:schemeClr val="tx1">
                      <a:alpha val="99000"/>
                    </a:schemeClr>
                  </a:solidFill>
                </a:rPr>
                <a:t>Больше нет простаивающих серверов</a:t>
              </a:r>
              <a:endParaRPr lang="en-US" sz="2000" dirty="0">
                <a:solidFill>
                  <a:schemeClr val="tx1">
                    <a:alpha val="99000"/>
                  </a:schemeClr>
                </a:solidFill>
              </a:endParaRPr>
            </a:p>
          </p:txBody>
        </p:sp>
      </p:grpSp>
      <p:grpSp>
        <p:nvGrpSpPr>
          <p:cNvPr id="8" name="Group 7"/>
          <p:cNvGrpSpPr/>
          <p:nvPr/>
        </p:nvGrpSpPr>
        <p:grpSpPr>
          <a:xfrm>
            <a:off x="443620" y="2514601"/>
            <a:ext cx="8243180" cy="2035317"/>
            <a:chOff x="443620" y="1143000"/>
            <a:chExt cx="8243180" cy="2035317"/>
          </a:xfrm>
        </p:grpSpPr>
        <p:sp>
          <p:nvSpPr>
            <p:cNvPr id="9" name="Rectangle 8"/>
            <p:cNvSpPr/>
            <p:nvPr/>
          </p:nvSpPr>
          <p:spPr>
            <a:xfrm>
              <a:off x="443620" y="1143000"/>
              <a:ext cx="8243180" cy="584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r>
                <a:rPr lang="en-US" sz="1600" dirty="0">
                  <a:solidFill>
                    <a:schemeClr val="bg1">
                      <a:alpha val="99000"/>
                    </a:schemeClr>
                  </a:solidFill>
                </a:rPr>
                <a:t>AlwaysOn </a:t>
              </a:r>
              <a:r>
                <a:rPr lang="en-US" sz="1600" b="1" dirty="0">
                  <a:solidFill>
                    <a:schemeClr val="bg1">
                      <a:alpha val="99000"/>
                    </a:schemeClr>
                  </a:solidFill>
                </a:rPr>
                <a:t>Active Secondary </a:t>
              </a:r>
              <a:r>
                <a:rPr lang="ru-RU" sz="1600" dirty="0" smtClean="0">
                  <a:solidFill>
                    <a:schemeClr val="bg1">
                      <a:alpha val="99000"/>
                    </a:schemeClr>
                  </a:solidFill>
                </a:rPr>
                <a:t>позволяет эффективно загрузить серверы, что повышает общую эффективность вложений в </a:t>
              </a:r>
              <a:r>
                <a:rPr lang="en-US" sz="1600" dirty="0" smtClean="0">
                  <a:solidFill>
                    <a:schemeClr val="bg1">
                      <a:alpha val="99000"/>
                    </a:schemeClr>
                  </a:solidFill>
                </a:rPr>
                <a:t>IT</a:t>
              </a:r>
              <a:endParaRPr lang="en-US" sz="1600" dirty="0">
                <a:solidFill>
                  <a:schemeClr val="bg1">
                    <a:alpha val="99000"/>
                  </a:schemeClr>
                </a:solidFill>
              </a:endParaRPr>
            </a:p>
          </p:txBody>
        </p:sp>
        <p:sp>
          <p:nvSpPr>
            <p:cNvPr id="10" name="Rectangle 9"/>
            <p:cNvSpPr/>
            <p:nvPr/>
          </p:nvSpPr>
          <p:spPr>
            <a:xfrm>
              <a:off x="457200" y="1787167"/>
              <a:ext cx="8229600" cy="1391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55448" tIns="182880" bIns="182880" rtlCol="0" anchor="t">
              <a:spAutoFit/>
            </a:bodyPr>
            <a:lstStyle/>
            <a:p>
              <a:pPr>
                <a:lnSpc>
                  <a:spcPct val="90000"/>
                </a:lnSpc>
                <a:spcBef>
                  <a:spcPts val="1800"/>
                </a:spcBef>
              </a:pPr>
              <a:r>
                <a:rPr lang="en-US" sz="2000" dirty="0">
                  <a:solidFill>
                    <a:schemeClr val="tx1">
                      <a:alpha val="99000"/>
                    </a:schemeClr>
                  </a:solidFill>
                </a:rPr>
                <a:t>Active Secondary </a:t>
              </a:r>
              <a:r>
                <a:rPr lang="ru-RU" sz="2000" dirty="0" smtClean="0">
                  <a:solidFill>
                    <a:schemeClr val="tx1">
                      <a:alpha val="99000"/>
                    </a:schemeClr>
                  </a:solidFill>
                </a:rPr>
                <a:t>можно использовать для:</a:t>
              </a:r>
              <a:endParaRPr lang="en-US" sz="2000" dirty="0">
                <a:solidFill>
                  <a:schemeClr val="tx1">
                    <a:alpha val="99000"/>
                  </a:schemeClr>
                </a:solidFill>
              </a:endParaRPr>
            </a:p>
            <a:p>
              <a:pPr marL="342900" indent="-342900" defTabSz="457200">
                <a:lnSpc>
                  <a:spcPct val="80000"/>
                </a:lnSpc>
                <a:spcBef>
                  <a:spcPts val="600"/>
                </a:spcBef>
                <a:buClr>
                  <a:schemeClr val="accent1"/>
                </a:buClr>
                <a:buSzPct val="100000"/>
                <a:buBlip>
                  <a:blip r:embed="rId2"/>
                </a:buBlip>
              </a:pPr>
              <a:r>
                <a:rPr lang="ru-RU" sz="2400" dirty="0">
                  <a:solidFill>
                    <a:schemeClr val="tx1">
                      <a:lumMod val="85000"/>
                      <a:lumOff val="15000"/>
                    </a:schemeClr>
                  </a:solidFill>
                </a:rPr>
                <a:t>Балансировки </a:t>
              </a:r>
              <a:r>
                <a:rPr lang="en-US" sz="2400" dirty="0">
                  <a:solidFill>
                    <a:schemeClr val="tx1">
                      <a:lumMod val="85000"/>
                      <a:lumOff val="15000"/>
                    </a:schemeClr>
                  </a:solidFill>
                </a:rPr>
                <a:t>read-only </a:t>
              </a:r>
              <a:r>
                <a:rPr lang="ru-RU" sz="2400" dirty="0">
                  <a:solidFill>
                    <a:schemeClr val="tx1">
                      <a:lumMod val="85000"/>
                      <a:lumOff val="15000"/>
                    </a:schemeClr>
                  </a:solidFill>
                </a:rPr>
                <a:t>нагрузки</a:t>
              </a:r>
              <a:endParaRPr lang="en-US" sz="240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2"/>
                </a:buBlip>
              </a:pPr>
              <a:r>
                <a:rPr lang="ru-RU" sz="2400" dirty="0">
                  <a:solidFill>
                    <a:schemeClr val="tx1">
                      <a:lumMod val="85000"/>
                      <a:lumOff val="15000"/>
                    </a:schemeClr>
                  </a:solidFill>
                </a:rPr>
                <a:t>Выполнения операций резервного копирования</a:t>
              </a:r>
              <a:endParaRPr lang="en-US" sz="2400" dirty="0">
                <a:solidFill>
                  <a:schemeClr val="tx1">
                    <a:lumMod val="85000"/>
                    <a:lumOff val="15000"/>
                  </a:schemeClr>
                </a:solidFill>
              </a:endParaRPr>
            </a:p>
          </p:txBody>
        </p:sp>
      </p:grpSp>
    </p:spTree>
    <p:extLst>
      <p:ext uri="{BB962C8B-B14F-4D97-AF65-F5344CB8AC3E}">
        <p14:creationId xmlns:p14="http://schemas.microsoft.com/office/powerpoint/2010/main" val="355951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Secondary – </a:t>
            </a:r>
            <a:r>
              <a:rPr lang="ru-RU" dirty="0" smtClean="0"/>
              <a:t>как сделать </a:t>
            </a:r>
            <a:r>
              <a:rPr lang="en-US" dirty="0" smtClean="0"/>
              <a:t>Secondary </a:t>
            </a:r>
            <a:r>
              <a:rPr lang="ru-RU" dirty="0" smtClean="0"/>
              <a:t>доступной</a:t>
            </a:r>
            <a:endParaRPr lang="en-US" dirty="0"/>
          </a:p>
        </p:txBody>
      </p:sp>
      <p:grpSp>
        <p:nvGrpSpPr>
          <p:cNvPr id="4" name="Group 3"/>
          <p:cNvGrpSpPr/>
          <p:nvPr/>
        </p:nvGrpSpPr>
        <p:grpSpPr>
          <a:xfrm>
            <a:off x="443620" y="1538945"/>
            <a:ext cx="2743200" cy="3048000"/>
            <a:chOff x="443620" y="1143000"/>
            <a:chExt cx="2743200" cy="3048000"/>
          </a:xfrm>
        </p:grpSpPr>
        <p:sp>
          <p:nvSpPr>
            <p:cNvPr id="5" name="Rectangle 4"/>
            <p:cNvSpPr/>
            <p:nvPr/>
          </p:nvSpPr>
          <p:spPr>
            <a:xfrm>
              <a:off x="443620" y="1143000"/>
              <a:ext cx="2743200"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lgn="ctr"/>
              <a:r>
                <a:rPr lang="en-US" sz="1600" b="1" dirty="0">
                  <a:solidFill>
                    <a:schemeClr val="bg1">
                      <a:alpha val="99000"/>
                    </a:schemeClr>
                  </a:solidFill>
                </a:rPr>
                <a:t>SQLservr.exe</a:t>
              </a:r>
            </a:p>
          </p:txBody>
        </p:sp>
        <p:sp>
          <p:nvSpPr>
            <p:cNvPr id="6" name="Rectangle 5"/>
            <p:cNvSpPr/>
            <p:nvPr/>
          </p:nvSpPr>
          <p:spPr>
            <a:xfrm>
              <a:off x="450410" y="1539768"/>
              <a:ext cx="2736410" cy="2651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endParaRPr lang="en-US" sz="1600" dirty="0">
                <a:solidFill>
                  <a:schemeClr val="lt1">
                    <a:alpha val="99000"/>
                  </a:schemeClr>
                </a:solidFill>
              </a:endParaRPr>
            </a:p>
          </p:txBody>
        </p:sp>
      </p:grpSp>
      <p:pic>
        <p:nvPicPr>
          <p:cNvPr id="7" name="Picture 2" descr="C:\Users\adi\Pictures\Artwork_Imagery\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7803" y="2178256"/>
            <a:ext cx="1206799" cy="884691"/>
          </a:xfrm>
          <a:prstGeom prst="rect">
            <a:avLst/>
          </a:prstGeom>
          <a:solidFill>
            <a:schemeClr val="accent1"/>
          </a:solidFill>
          <a:ln>
            <a:solidFill>
              <a:schemeClr val="tx1"/>
            </a:solidFill>
          </a:ln>
          <a:extLst/>
        </p:spPr>
      </p:pic>
      <p:sp>
        <p:nvSpPr>
          <p:cNvPr id="8" name="Rectangle 7"/>
          <p:cNvSpPr/>
          <p:nvPr/>
        </p:nvSpPr>
        <p:spPr>
          <a:xfrm>
            <a:off x="1770234" y="2489796"/>
            <a:ext cx="811441" cy="261610"/>
          </a:xfrm>
          <a:prstGeom prst="rect">
            <a:avLst/>
          </a:prstGeom>
        </p:spPr>
        <p:txBody>
          <a:bodyPr wrap="none" anchor="ctr">
            <a:spAutoFit/>
          </a:bodyPr>
          <a:lstStyle/>
          <a:p>
            <a:pPr algn="ctr"/>
            <a:r>
              <a:rPr lang="en-US" sz="1100" dirty="0" err="1">
                <a:solidFill>
                  <a:schemeClr val="tx1">
                    <a:alpha val="99000"/>
                  </a:schemeClr>
                </a:solidFill>
              </a:rPr>
              <a:t>InstanceA</a:t>
            </a:r>
            <a:endParaRPr lang="en-US" sz="1100" dirty="0">
              <a:solidFill>
                <a:schemeClr val="tx1">
                  <a:alpha val="99000"/>
                </a:schemeClr>
              </a:solidFill>
            </a:endParaRPr>
          </a:p>
        </p:txBody>
      </p:sp>
      <p:sp>
        <p:nvSpPr>
          <p:cNvPr id="10" name="Rectangle 9"/>
          <p:cNvSpPr/>
          <p:nvPr/>
        </p:nvSpPr>
        <p:spPr>
          <a:xfrm>
            <a:off x="634120" y="3107417"/>
            <a:ext cx="2362200" cy="4592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a:lnSpc>
                <a:spcPct val="90000"/>
              </a:lnSpc>
              <a:spcBef>
                <a:spcPts val="1200"/>
              </a:spcBef>
            </a:pPr>
            <a:endParaRPr lang="en-US" sz="1400" dirty="0">
              <a:solidFill>
                <a:schemeClr val="lt1">
                  <a:alpha val="99000"/>
                </a:schemeClr>
              </a:solidFill>
            </a:endParaRPr>
          </a:p>
        </p:txBody>
      </p:sp>
      <p:sp>
        <p:nvSpPr>
          <p:cNvPr id="12" name="Can 11"/>
          <p:cNvSpPr/>
          <p:nvPr/>
        </p:nvSpPr>
        <p:spPr bwMode="auto">
          <a:xfrm>
            <a:off x="2001732" y="3183482"/>
            <a:ext cx="660855" cy="336636"/>
          </a:xfrm>
          <a:prstGeom prst="can">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algn="ctr">
              <a:lnSpc>
                <a:spcPct val="90000"/>
              </a:lnSpc>
            </a:pPr>
            <a:r>
              <a:rPr lang="en-US" sz="1100" dirty="0" smtClean="0">
                <a:solidFill>
                  <a:schemeClr val="tx1"/>
                </a:solidFill>
              </a:rPr>
              <a:t>DB2</a:t>
            </a:r>
            <a:endParaRPr lang="en-US" sz="1100" dirty="0">
              <a:solidFill>
                <a:schemeClr val="tx1"/>
              </a:solidFill>
            </a:endParaRPr>
          </a:p>
        </p:txBody>
      </p:sp>
      <p:sp>
        <p:nvSpPr>
          <p:cNvPr id="13" name="Can 12"/>
          <p:cNvSpPr/>
          <p:nvPr/>
        </p:nvSpPr>
        <p:spPr bwMode="auto">
          <a:xfrm>
            <a:off x="928731" y="3183482"/>
            <a:ext cx="660855" cy="336636"/>
          </a:xfrm>
          <a:prstGeom prst="can">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algn="ctr">
              <a:lnSpc>
                <a:spcPct val="90000"/>
              </a:lnSpc>
            </a:pPr>
            <a:r>
              <a:rPr lang="en-US" sz="1100" dirty="0" smtClean="0">
                <a:solidFill>
                  <a:schemeClr val="tx1"/>
                </a:solidFill>
              </a:rPr>
              <a:t>DB1</a:t>
            </a:r>
            <a:endParaRPr lang="en-US" sz="1100" dirty="0">
              <a:solidFill>
                <a:schemeClr val="tx1"/>
              </a:solidFill>
            </a:endParaRPr>
          </a:p>
        </p:txBody>
      </p:sp>
      <p:grpSp>
        <p:nvGrpSpPr>
          <p:cNvPr id="9" name="Group 8"/>
          <p:cNvGrpSpPr/>
          <p:nvPr/>
        </p:nvGrpSpPr>
        <p:grpSpPr>
          <a:xfrm>
            <a:off x="1456951" y="3545805"/>
            <a:ext cx="716543" cy="1123628"/>
            <a:chOff x="1456949" y="2997458"/>
            <a:chExt cx="716543" cy="1123628"/>
          </a:xfrm>
          <a:solidFill>
            <a:schemeClr val="accent1"/>
          </a:solidFill>
        </p:grpSpPr>
        <p:sp>
          <p:nvSpPr>
            <p:cNvPr id="14" name="Freeform 156"/>
            <p:cNvSpPr>
              <a:spLocks noEditPoints="1"/>
            </p:cNvSpPr>
            <p:nvPr/>
          </p:nvSpPr>
          <p:spPr bwMode="black">
            <a:xfrm>
              <a:off x="1497311" y="3506244"/>
              <a:ext cx="635818" cy="614842"/>
            </a:xfrm>
            <a:custGeom>
              <a:avLst/>
              <a:gdLst>
                <a:gd name="T0" fmla="*/ 1291 w 1453"/>
                <a:gd name="T1" fmla="*/ 807 h 1407"/>
                <a:gd name="T2" fmla="*/ 867 w 1453"/>
                <a:gd name="T3" fmla="*/ 807 h 1407"/>
                <a:gd name="T4" fmla="*/ 1033 w 1453"/>
                <a:gd name="T5" fmla="*/ 1198 h 1407"/>
                <a:gd name="T6" fmla="*/ 1291 w 1453"/>
                <a:gd name="T7" fmla="*/ 807 h 1407"/>
                <a:gd name="T8" fmla="*/ 704 w 1453"/>
                <a:gd name="T9" fmla="*/ 0 h 1407"/>
                <a:gd name="T10" fmla="*/ 1405 w 1453"/>
                <a:gd name="T11" fmla="*/ 651 h 1407"/>
                <a:gd name="T12" fmla="*/ 1453 w 1453"/>
                <a:gd name="T13" fmla="*/ 651 h 1407"/>
                <a:gd name="T14" fmla="*/ 1453 w 1453"/>
                <a:gd name="T15" fmla="*/ 729 h 1407"/>
                <a:gd name="T16" fmla="*/ 953 w 1453"/>
                <a:gd name="T17" fmla="*/ 1407 h 1407"/>
                <a:gd name="T18" fmla="*/ 935 w 1453"/>
                <a:gd name="T19" fmla="*/ 1366 h 1407"/>
                <a:gd name="T20" fmla="*/ 704 w 1453"/>
                <a:gd name="T21" fmla="*/ 1407 h 1407"/>
                <a:gd name="T22" fmla="*/ 0 w 1453"/>
                <a:gd name="T23" fmla="*/ 703 h 1407"/>
                <a:gd name="T24" fmla="*/ 704 w 1453"/>
                <a:gd name="T25" fmla="*/ 0 h 1407"/>
                <a:gd name="T26" fmla="*/ 1249 w 1453"/>
                <a:gd name="T27" fmla="*/ 651 h 1407"/>
                <a:gd name="T28" fmla="*/ 704 w 1453"/>
                <a:gd name="T29" fmla="*/ 156 h 1407"/>
                <a:gd name="T30" fmla="*/ 156 w 1453"/>
                <a:gd name="T31" fmla="*/ 703 h 1407"/>
                <a:gd name="T32" fmla="*/ 704 w 1453"/>
                <a:gd name="T33" fmla="*/ 1251 h 1407"/>
                <a:gd name="T34" fmla="*/ 875 w 1453"/>
                <a:gd name="T35" fmla="*/ 1224 h 1407"/>
                <a:gd name="T36" fmla="*/ 631 w 1453"/>
                <a:gd name="T37" fmla="*/ 651 h 1407"/>
                <a:gd name="T38" fmla="*/ 1249 w 1453"/>
                <a:gd name="T39" fmla="*/ 651 h 1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3" h="1407">
                  <a:moveTo>
                    <a:pt x="1291" y="807"/>
                  </a:moveTo>
                  <a:cubicBezTo>
                    <a:pt x="867" y="807"/>
                    <a:pt x="867" y="807"/>
                    <a:pt x="867" y="807"/>
                  </a:cubicBezTo>
                  <a:cubicBezTo>
                    <a:pt x="1033" y="1198"/>
                    <a:pt x="1033" y="1198"/>
                    <a:pt x="1033" y="1198"/>
                  </a:cubicBezTo>
                  <a:cubicBezTo>
                    <a:pt x="1170" y="1114"/>
                    <a:pt x="1268" y="973"/>
                    <a:pt x="1291" y="807"/>
                  </a:cubicBezTo>
                  <a:close/>
                  <a:moveTo>
                    <a:pt x="704" y="0"/>
                  </a:moveTo>
                  <a:cubicBezTo>
                    <a:pt x="1075" y="0"/>
                    <a:pt x="1379" y="287"/>
                    <a:pt x="1405" y="651"/>
                  </a:cubicBezTo>
                  <a:cubicBezTo>
                    <a:pt x="1453" y="651"/>
                    <a:pt x="1453" y="651"/>
                    <a:pt x="1453" y="651"/>
                  </a:cubicBezTo>
                  <a:cubicBezTo>
                    <a:pt x="1453" y="729"/>
                    <a:pt x="1453" y="729"/>
                    <a:pt x="1453" y="729"/>
                  </a:cubicBezTo>
                  <a:cubicBezTo>
                    <a:pt x="1453" y="1070"/>
                    <a:pt x="1245" y="1283"/>
                    <a:pt x="953" y="1407"/>
                  </a:cubicBezTo>
                  <a:cubicBezTo>
                    <a:pt x="935" y="1366"/>
                    <a:pt x="935" y="1366"/>
                    <a:pt x="935" y="1366"/>
                  </a:cubicBezTo>
                  <a:cubicBezTo>
                    <a:pt x="864" y="1392"/>
                    <a:pt x="792" y="1407"/>
                    <a:pt x="704" y="1407"/>
                  </a:cubicBezTo>
                  <a:cubicBezTo>
                    <a:pt x="315" y="1407"/>
                    <a:pt x="0" y="1092"/>
                    <a:pt x="0" y="703"/>
                  </a:cubicBezTo>
                  <a:cubicBezTo>
                    <a:pt x="0" y="315"/>
                    <a:pt x="315" y="0"/>
                    <a:pt x="704" y="0"/>
                  </a:cubicBezTo>
                  <a:close/>
                  <a:moveTo>
                    <a:pt x="1249" y="651"/>
                  </a:moveTo>
                  <a:cubicBezTo>
                    <a:pt x="1223" y="373"/>
                    <a:pt x="989" y="156"/>
                    <a:pt x="704" y="156"/>
                  </a:cubicBezTo>
                  <a:cubicBezTo>
                    <a:pt x="401" y="156"/>
                    <a:pt x="156" y="401"/>
                    <a:pt x="156" y="703"/>
                  </a:cubicBezTo>
                  <a:cubicBezTo>
                    <a:pt x="156" y="1006"/>
                    <a:pt x="401" y="1251"/>
                    <a:pt x="704" y="1251"/>
                  </a:cubicBezTo>
                  <a:cubicBezTo>
                    <a:pt x="763" y="1251"/>
                    <a:pt x="821" y="1242"/>
                    <a:pt x="875" y="1224"/>
                  </a:cubicBezTo>
                  <a:cubicBezTo>
                    <a:pt x="631" y="651"/>
                    <a:pt x="631" y="651"/>
                    <a:pt x="631" y="651"/>
                  </a:cubicBezTo>
                  <a:cubicBezTo>
                    <a:pt x="1249" y="651"/>
                    <a:pt x="1249" y="651"/>
                    <a:pt x="1249" y="651"/>
                  </a:cubicBezTo>
                  <a:close/>
                </a:path>
              </a:pathLst>
            </a:custGeom>
            <a:grpFill/>
            <a:ln w="9525">
              <a:solidFill>
                <a:srgbClr val="000000"/>
              </a:solidFill>
              <a:round/>
              <a:headEnd/>
              <a:tailEnd/>
            </a:ln>
            <a:extLst/>
          </p:spPr>
          <p:txBody>
            <a:bodyPr vert="horz" wrap="square" lIns="82305" tIns="41153" rIns="82305" bIns="41153" numCol="1" anchor="t" anchorCtr="0" compatLnSpc="1">
              <a:prstTxWarp prst="textNoShape">
                <a:avLst/>
              </a:prstTxWarp>
            </a:bodyPr>
            <a:lstStyle/>
            <a:p>
              <a:endParaRPr lang="en-US" sz="1600"/>
            </a:p>
          </p:txBody>
        </p:sp>
        <p:sp>
          <p:nvSpPr>
            <p:cNvPr id="15" name="Rectangle 14"/>
            <p:cNvSpPr/>
            <p:nvPr/>
          </p:nvSpPr>
          <p:spPr>
            <a:xfrm>
              <a:off x="1456949" y="3244164"/>
              <a:ext cx="716543" cy="276999"/>
            </a:xfrm>
            <a:prstGeom prst="rect">
              <a:avLst/>
            </a:prstGeom>
            <a:grpFill/>
            <a:ln>
              <a:solidFill>
                <a:schemeClr val="tx1"/>
              </a:solidFill>
            </a:ln>
          </p:spPr>
          <p:txBody>
            <a:bodyPr wrap="none" anchor="ctr">
              <a:spAutoFit/>
            </a:bodyPr>
            <a:lstStyle/>
            <a:p>
              <a:pPr algn="ctr"/>
              <a:r>
                <a:rPr lang="ru-RU" sz="1200" dirty="0" smtClean="0">
                  <a:solidFill>
                    <a:schemeClr val="bg1">
                      <a:alpha val="99000"/>
                    </a:schemeClr>
                  </a:solidFill>
                </a:rPr>
                <a:t>Отчеты</a:t>
              </a:r>
              <a:endParaRPr lang="en-US" sz="1200" dirty="0">
                <a:solidFill>
                  <a:schemeClr val="bg1">
                    <a:alpha val="99000"/>
                  </a:schemeClr>
                </a:solidFill>
              </a:endParaRPr>
            </a:p>
          </p:txBody>
        </p:sp>
        <p:sp>
          <p:nvSpPr>
            <p:cNvPr id="16" name="Up Arrow 15"/>
            <p:cNvSpPr/>
            <p:nvPr/>
          </p:nvSpPr>
          <p:spPr>
            <a:xfrm>
              <a:off x="1586620" y="2997458"/>
              <a:ext cx="457200" cy="279374"/>
            </a:xfrm>
            <a:prstGeom prst="upArrow">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Explosion 1 16"/>
          <p:cNvSpPr/>
          <p:nvPr/>
        </p:nvSpPr>
        <p:spPr>
          <a:xfrm>
            <a:off x="3276600" y="1538947"/>
            <a:ext cx="2673790" cy="1386216"/>
          </a:xfrm>
          <a:prstGeom prst="irregularSeal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ctr">
            <a:noAutofit/>
          </a:bodyPr>
          <a:lstStyle/>
          <a:p>
            <a:pPr algn="ctr"/>
            <a:r>
              <a:rPr lang="ru-RU" sz="2400" dirty="0" smtClean="0">
                <a:solidFill>
                  <a:schemeClr val="lt1">
                    <a:alpha val="99000"/>
                  </a:schemeClr>
                </a:solidFill>
              </a:rPr>
              <a:t>Переход</a:t>
            </a:r>
            <a:endParaRPr lang="en-US" sz="2400" dirty="0">
              <a:solidFill>
                <a:schemeClr val="lt1">
                  <a:alpha val="99000"/>
                </a:schemeClr>
              </a:solidFill>
            </a:endParaRPr>
          </a:p>
        </p:txBody>
      </p:sp>
      <p:grpSp>
        <p:nvGrpSpPr>
          <p:cNvPr id="20" name="Group 19"/>
          <p:cNvGrpSpPr/>
          <p:nvPr/>
        </p:nvGrpSpPr>
        <p:grpSpPr>
          <a:xfrm>
            <a:off x="5943600" y="1524000"/>
            <a:ext cx="2743200" cy="3048000"/>
            <a:chOff x="443620" y="1143000"/>
            <a:chExt cx="2743200" cy="3048000"/>
          </a:xfrm>
        </p:grpSpPr>
        <p:sp>
          <p:nvSpPr>
            <p:cNvPr id="29" name="Rectangle 28"/>
            <p:cNvSpPr/>
            <p:nvPr/>
          </p:nvSpPr>
          <p:spPr>
            <a:xfrm>
              <a:off x="443620" y="1143000"/>
              <a:ext cx="2743200" cy="338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lgn="ctr"/>
              <a:r>
                <a:rPr lang="en-US" sz="1600" b="1" dirty="0">
                  <a:solidFill>
                    <a:schemeClr val="bg1">
                      <a:alpha val="99000"/>
                    </a:schemeClr>
                  </a:solidFill>
                </a:rPr>
                <a:t>SQLservr.exe</a:t>
              </a:r>
            </a:p>
          </p:txBody>
        </p:sp>
        <p:sp>
          <p:nvSpPr>
            <p:cNvPr id="30" name="Rectangle 29"/>
            <p:cNvSpPr/>
            <p:nvPr/>
          </p:nvSpPr>
          <p:spPr>
            <a:xfrm>
              <a:off x="450410" y="1539768"/>
              <a:ext cx="2736410" cy="2651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endParaRPr lang="en-US" sz="1600" dirty="0">
                <a:solidFill>
                  <a:schemeClr val="lt1">
                    <a:alpha val="99000"/>
                  </a:schemeClr>
                </a:solidFill>
              </a:endParaRPr>
            </a:p>
          </p:txBody>
        </p:sp>
      </p:grpSp>
      <p:pic>
        <p:nvPicPr>
          <p:cNvPr id="21" name="Picture 2" descr="C:\Users\adi\Pictures\Artwork_Imagery\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7783" y="2148545"/>
            <a:ext cx="1206799" cy="884691"/>
          </a:xfrm>
          <a:prstGeom prst="rect">
            <a:avLst/>
          </a:prstGeom>
          <a:solidFill>
            <a:schemeClr val="accent1"/>
          </a:solidFill>
          <a:ln>
            <a:solidFill>
              <a:schemeClr val="tx1"/>
            </a:solidFill>
          </a:ln>
          <a:extLst/>
        </p:spPr>
      </p:pic>
      <p:sp>
        <p:nvSpPr>
          <p:cNvPr id="22" name="Rectangle 21"/>
          <p:cNvSpPr/>
          <p:nvPr/>
        </p:nvSpPr>
        <p:spPr>
          <a:xfrm>
            <a:off x="7270214" y="2460085"/>
            <a:ext cx="811441" cy="261610"/>
          </a:xfrm>
          <a:prstGeom prst="rect">
            <a:avLst/>
          </a:prstGeom>
        </p:spPr>
        <p:txBody>
          <a:bodyPr wrap="none" anchor="ctr">
            <a:spAutoFit/>
          </a:bodyPr>
          <a:lstStyle/>
          <a:p>
            <a:pPr algn="ctr"/>
            <a:r>
              <a:rPr lang="en-US" sz="1100" dirty="0" err="1" smtClean="0">
                <a:solidFill>
                  <a:schemeClr val="tx1">
                    <a:alpha val="99000"/>
                  </a:schemeClr>
                </a:solidFill>
              </a:rPr>
              <a:t>InstanceB</a:t>
            </a:r>
            <a:endParaRPr lang="en-US" sz="1100" dirty="0">
              <a:solidFill>
                <a:schemeClr val="tx1">
                  <a:alpha val="99000"/>
                </a:schemeClr>
              </a:solidFill>
            </a:endParaRPr>
          </a:p>
        </p:txBody>
      </p:sp>
      <p:sp>
        <p:nvSpPr>
          <p:cNvPr id="23" name="Rectangle 22"/>
          <p:cNvSpPr/>
          <p:nvPr/>
        </p:nvSpPr>
        <p:spPr>
          <a:xfrm>
            <a:off x="6134100" y="3092472"/>
            <a:ext cx="2362200" cy="4592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a:lnSpc>
                <a:spcPct val="90000"/>
              </a:lnSpc>
              <a:spcBef>
                <a:spcPts val="1200"/>
              </a:spcBef>
            </a:pPr>
            <a:endParaRPr lang="en-US" sz="1400" dirty="0">
              <a:solidFill>
                <a:schemeClr val="lt1">
                  <a:alpha val="99000"/>
                </a:schemeClr>
              </a:solidFill>
            </a:endParaRPr>
          </a:p>
        </p:txBody>
      </p:sp>
      <p:sp>
        <p:nvSpPr>
          <p:cNvPr id="24" name="Can 23"/>
          <p:cNvSpPr/>
          <p:nvPr/>
        </p:nvSpPr>
        <p:spPr bwMode="auto">
          <a:xfrm>
            <a:off x="7501712" y="3153771"/>
            <a:ext cx="660855" cy="336636"/>
          </a:xfrm>
          <a:prstGeom prst="can">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algn="ctr">
              <a:lnSpc>
                <a:spcPct val="90000"/>
              </a:lnSpc>
            </a:pPr>
            <a:r>
              <a:rPr lang="en-US" sz="1100" dirty="0" smtClean="0">
                <a:solidFill>
                  <a:schemeClr val="tx1"/>
                </a:solidFill>
              </a:rPr>
              <a:t>DB2</a:t>
            </a:r>
            <a:endParaRPr lang="en-US" sz="1100" dirty="0">
              <a:solidFill>
                <a:schemeClr val="tx1"/>
              </a:solidFill>
            </a:endParaRPr>
          </a:p>
        </p:txBody>
      </p:sp>
      <p:sp>
        <p:nvSpPr>
          <p:cNvPr id="25" name="Can 24"/>
          <p:cNvSpPr/>
          <p:nvPr/>
        </p:nvSpPr>
        <p:spPr bwMode="auto">
          <a:xfrm>
            <a:off x="6428712" y="3153771"/>
            <a:ext cx="660855" cy="336636"/>
          </a:xfrm>
          <a:prstGeom prst="can">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algn="ctr">
              <a:lnSpc>
                <a:spcPct val="90000"/>
              </a:lnSpc>
            </a:pPr>
            <a:r>
              <a:rPr lang="en-US" sz="1100" dirty="0" smtClean="0">
                <a:solidFill>
                  <a:schemeClr val="tx1"/>
                </a:solidFill>
              </a:rPr>
              <a:t>DB1</a:t>
            </a:r>
            <a:endParaRPr lang="en-US" sz="1100" dirty="0">
              <a:solidFill>
                <a:schemeClr val="tx1"/>
              </a:solidFill>
            </a:endParaRPr>
          </a:p>
        </p:txBody>
      </p:sp>
      <p:grpSp>
        <p:nvGrpSpPr>
          <p:cNvPr id="3" name="Group 2"/>
          <p:cNvGrpSpPr/>
          <p:nvPr/>
        </p:nvGrpSpPr>
        <p:grpSpPr>
          <a:xfrm>
            <a:off x="6956931" y="3516095"/>
            <a:ext cx="716543" cy="1123628"/>
            <a:chOff x="6956929" y="2982512"/>
            <a:chExt cx="716543" cy="1123628"/>
          </a:xfrm>
          <a:solidFill>
            <a:schemeClr val="accent1"/>
          </a:solidFill>
        </p:grpSpPr>
        <p:sp>
          <p:nvSpPr>
            <p:cNvPr id="26" name="Freeform 156"/>
            <p:cNvSpPr>
              <a:spLocks noEditPoints="1"/>
            </p:cNvSpPr>
            <p:nvPr/>
          </p:nvSpPr>
          <p:spPr bwMode="black">
            <a:xfrm>
              <a:off x="6997291" y="3491298"/>
              <a:ext cx="635818" cy="614842"/>
            </a:xfrm>
            <a:custGeom>
              <a:avLst/>
              <a:gdLst>
                <a:gd name="T0" fmla="*/ 1291 w 1453"/>
                <a:gd name="T1" fmla="*/ 807 h 1407"/>
                <a:gd name="T2" fmla="*/ 867 w 1453"/>
                <a:gd name="T3" fmla="*/ 807 h 1407"/>
                <a:gd name="T4" fmla="*/ 1033 w 1453"/>
                <a:gd name="T5" fmla="*/ 1198 h 1407"/>
                <a:gd name="T6" fmla="*/ 1291 w 1453"/>
                <a:gd name="T7" fmla="*/ 807 h 1407"/>
                <a:gd name="T8" fmla="*/ 704 w 1453"/>
                <a:gd name="T9" fmla="*/ 0 h 1407"/>
                <a:gd name="T10" fmla="*/ 1405 w 1453"/>
                <a:gd name="T11" fmla="*/ 651 h 1407"/>
                <a:gd name="T12" fmla="*/ 1453 w 1453"/>
                <a:gd name="T13" fmla="*/ 651 h 1407"/>
                <a:gd name="T14" fmla="*/ 1453 w 1453"/>
                <a:gd name="T15" fmla="*/ 729 h 1407"/>
                <a:gd name="T16" fmla="*/ 953 w 1453"/>
                <a:gd name="T17" fmla="*/ 1407 h 1407"/>
                <a:gd name="T18" fmla="*/ 935 w 1453"/>
                <a:gd name="T19" fmla="*/ 1366 h 1407"/>
                <a:gd name="T20" fmla="*/ 704 w 1453"/>
                <a:gd name="T21" fmla="*/ 1407 h 1407"/>
                <a:gd name="T22" fmla="*/ 0 w 1453"/>
                <a:gd name="T23" fmla="*/ 703 h 1407"/>
                <a:gd name="T24" fmla="*/ 704 w 1453"/>
                <a:gd name="T25" fmla="*/ 0 h 1407"/>
                <a:gd name="T26" fmla="*/ 1249 w 1453"/>
                <a:gd name="T27" fmla="*/ 651 h 1407"/>
                <a:gd name="T28" fmla="*/ 704 w 1453"/>
                <a:gd name="T29" fmla="*/ 156 h 1407"/>
                <a:gd name="T30" fmla="*/ 156 w 1453"/>
                <a:gd name="T31" fmla="*/ 703 h 1407"/>
                <a:gd name="T32" fmla="*/ 704 w 1453"/>
                <a:gd name="T33" fmla="*/ 1251 h 1407"/>
                <a:gd name="T34" fmla="*/ 875 w 1453"/>
                <a:gd name="T35" fmla="*/ 1224 h 1407"/>
                <a:gd name="T36" fmla="*/ 631 w 1453"/>
                <a:gd name="T37" fmla="*/ 651 h 1407"/>
                <a:gd name="T38" fmla="*/ 1249 w 1453"/>
                <a:gd name="T39" fmla="*/ 651 h 1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3" h="1407">
                  <a:moveTo>
                    <a:pt x="1291" y="807"/>
                  </a:moveTo>
                  <a:cubicBezTo>
                    <a:pt x="867" y="807"/>
                    <a:pt x="867" y="807"/>
                    <a:pt x="867" y="807"/>
                  </a:cubicBezTo>
                  <a:cubicBezTo>
                    <a:pt x="1033" y="1198"/>
                    <a:pt x="1033" y="1198"/>
                    <a:pt x="1033" y="1198"/>
                  </a:cubicBezTo>
                  <a:cubicBezTo>
                    <a:pt x="1170" y="1114"/>
                    <a:pt x="1268" y="973"/>
                    <a:pt x="1291" y="807"/>
                  </a:cubicBezTo>
                  <a:close/>
                  <a:moveTo>
                    <a:pt x="704" y="0"/>
                  </a:moveTo>
                  <a:cubicBezTo>
                    <a:pt x="1075" y="0"/>
                    <a:pt x="1379" y="287"/>
                    <a:pt x="1405" y="651"/>
                  </a:cubicBezTo>
                  <a:cubicBezTo>
                    <a:pt x="1453" y="651"/>
                    <a:pt x="1453" y="651"/>
                    <a:pt x="1453" y="651"/>
                  </a:cubicBezTo>
                  <a:cubicBezTo>
                    <a:pt x="1453" y="729"/>
                    <a:pt x="1453" y="729"/>
                    <a:pt x="1453" y="729"/>
                  </a:cubicBezTo>
                  <a:cubicBezTo>
                    <a:pt x="1453" y="1070"/>
                    <a:pt x="1245" y="1283"/>
                    <a:pt x="953" y="1407"/>
                  </a:cubicBezTo>
                  <a:cubicBezTo>
                    <a:pt x="935" y="1366"/>
                    <a:pt x="935" y="1366"/>
                    <a:pt x="935" y="1366"/>
                  </a:cubicBezTo>
                  <a:cubicBezTo>
                    <a:pt x="864" y="1392"/>
                    <a:pt x="792" y="1407"/>
                    <a:pt x="704" y="1407"/>
                  </a:cubicBezTo>
                  <a:cubicBezTo>
                    <a:pt x="315" y="1407"/>
                    <a:pt x="0" y="1092"/>
                    <a:pt x="0" y="703"/>
                  </a:cubicBezTo>
                  <a:cubicBezTo>
                    <a:pt x="0" y="315"/>
                    <a:pt x="315" y="0"/>
                    <a:pt x="704" y="0"/>
                  </a:cubicBezTo>
                  <a:close/>
                  <a:moveTo>
                    <a:pt x="1249" y="651"/>
                  </a:moveTo>
                  <a:cubicBezTo>
                    <a:pt x="1223" y="373"/>
                    <a:pt x="989" y="156"/>
                    <a:pt x="704" y="156"/>
                  </a:cubicBezTo>
                  <a:cubicBezTo>
                    <a:pt x="401" y="156"/>
                    <a:pt x="156" y="401"/>
                    <a:pt x="156" y="703"/>
                  </a:cubicBezTo>
                  <a:cubicBezTo>
                    <a:pt x="156" y="1006"/>
                    <a:pt x="401" y="1251"/>
                    <a:pt x="704" y="1251"/>
                  </a:cubicBezTo>
                  <a:cubicBezTo>
                    <a:pt x="763" y="1251"/>
                    <a:pt x="821" y="1242"/>
                    <a:pt x="875" y="1224"/>
                  </a:cubicBezTo>
                  <a:cubicBezTo>
                    <a:pt x="631" y="651"/>
                    <a:pt x="631" y="651"/>
                    <a:pt x="631" y="651"/>
                  </a:cubicBezTo>
                  <a:cubicBezTo>
                    <a:pt x="1249" y="651"/>
                    <a:pt x="1249" y="651"/>
                    <a:pt x="1249" y="651"/>
                  </a:cubicBezTo>
                  <a:close/>
                </a:path>
              </a:pathLst>
            </a:custGeom>
            <a:grpFill/>
            <a:ln w="9525">
              <a:solidFill>
                <a:srgbClr val="000000"/>
              </a:solidFill>
              <a:round/>
              <a:headEnd/>
              <a:tailEnd/>
            </a:ln>
            <a:extLst/>
          </p:spPr>
          <p:txBody>
            <a:bodyPr vert="horz" wrap="square" lIns="82305" tIns="41153" rIns="82305" bIns="41153" numCol="1" anchor="t" anchorCtr="0" compatLnSpc="1">
              <a:prstTxWarp prst="textNoShape">
                <a:avLst/>
              </a:prstTxWarp>
            </a:bodyPr>
            <a:lstStyle/>
            <a:p>
              <a:endParaRPr lang="en-US" sz="1600"/>
            </a:p>
          </p:txBody>
        </p:sp>
        <p:sp>
          <p:nvSpPr>
            <p:cNvPr id="27" name="Rectangle 26"/>
            <p:cNvSpPr/>
            <p:nvPr/>
          </p:nvSpPr>
          <p:spPr>
            <a:xfrm>
              <a:off x="6956929" y="3229218"/>
              <a:ext cx="716543" cy="276999"/>
            </a:xfrm>
            <a:prstGeom prst="rect">
              <a:avLst/>
            </a:prstGeom>
            <a:grpFill/>
            <a:ln>
              <a:solidFill>
                <a:schemeClr val="tx1"/>
              </a:solidFill>
            </a:ln>
          </p:spPr>
          <p:txBody>
            <a:bodyPr wrap="none" anchor="ctr">
              <a:spAutoFit/>
            </a:bodyPr>
            <a:lstStyle/>
            <a:p>
              <a:pPr algn="ctr"/>
              <a:r>
                <a:rPr lang="ru-RU" sz="1200" dirty="0" smtClean="0">
                  <a:solidFill>
                    <a:schemeClr val="bg1">
                      <a:alpha val="99000"/>
                    </a:schemeClr>
                  </a:solidFill>
                </a:rPr>
                <a:t>Отчеты</a:t>
              </a:r>
              <a:endParaRPr lang="en-US" sz="1200" dirty="0">
                <a:solidFill>
                  <a:schemeClr val="bg1">
                    <a:alpha val="99000"/>
                  </a:schemeClr>
                </a:solidFill>
              </a:endParaRPr>
            </a:p>
          </p:txBody>
        </p:sp>
        <p:sp>
          <p:nvSpPr>
            <p:cNvPr id="28" name="Up Arrow 27"/>
            <p:cNvSpPr/>
            <p:nvPr/>
          </p:nvSpPr>
          <p:spPr>
            <a:xfrm>
              <a:off x="7086600" y="2982512"/>
              <a:ext cx="457200" cy="279374"/>
            </a:xfrm>
            <a:prstGeom prst="upArrow">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1" name="Straight Arrow Connector 30"/>
          <p:cNvCxnSpPr/>
          <p:nvPr/>
        </p:nvCxnSpPr>
        <p:spPr>
          <a:xfrm>
            <a:off x="2859390" y="3213983"/>
            <a:ext cx="342060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flipV="1">
            <a:off x="2859388" y="3384020"/>
            <a:ext cx="3419856" cy="14947"/>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7" name="Content Placeholder 2"/>
          <p:cNvSpPr txBox="1">
            <a:spLocks/>
          </p:cNvSpPr>
          <p:nvPr/>
        </p:nvSpPr>
        <p:spPr>
          <a:xfrm>
            <a:off x="0" y="4648200"/>
            <a:ext cx="9144000" cy="1465887"/>
          </a:xfrm>
          <a:prstGeom prst="rect">
            <a:avLst/>
          </a:prstGeom>
        </p:spPr>
        <p:txBody>
          <a:bodyPr>
            <a:noAutofit/>
          </a:bodyPr>
          <a:lstStyle>
            <a:lvl1pPr marL="182880" indent="-182880" algn="l" defTabSz="914400" rtl="0" eaLnBrk="1" latinLnBrk="0" hangingPunct="1">
              <a:spcBef>
                <a:spcPct val="20000"/>
              </a:spcBef>
              <a:buFont typeface="Arial" pitchFamily="34" charset="0"/>
              <a:buChar char="•"/>
              <a:defRPr sz="2000" kern="1200">
                <a:solidFill>
                  <a:schemeClr val="bg1">
                    <a:alpha val="99000"/>
                  </a:schemeClr>
                </a:solidFill>
                <a:latin typeface="+mn-lt"/>
                <a:ea typeface="+mn-ea"/>
                <a:cs typeface="+mn-cs"/>
              </a:defRPr>
            </a:lvl1pPr>
            <a:lvl2pPr marL="457200" indent="-182880" algn="l" defTabSz="914400" rtl="0" eaLnBrk="1" latinLnBrk="0" hangingPunct="1">
              <a:spcBef>
                <a:spcPct val="20000"/>
              </a:spcBef>
              <a:buFont typeface="Arial" pitchFamily="34" charset="0"/>
              <a:buChar char="•"/>
              <a:defRPr sz="1700" kern="1200">
                <a:solidFill>
                  <a:schemeClr val="bg1">
                    <a:alpha val="99000"/>
                  </a:schemeClr>
                </a:solidFill>
                <a:latin typeface="+mn-lt"/>
                <a:ea typeface="+mn-ea"/>
                <a:cs typeface="+mn-cs"/>
              </a:defRPr>
            </a:lvl2pPr>
            <a:lvl3pPr marL="685800" indent="-182880" algn="l" defTabSz="914400" rtl="0" eaLnBrk="1" latinLnBrk="0" hangingPunct="1">
              <a:spcBef>
                <a:spcPct val="20000"/>
              </a:spcBef>
              <a:buFont typeface="Courier New" pitchFamily="49" charset="0"/>
              <a:buChar char="o"/>
              <a:defRPr sz="1400" kern="1200">
                <a:solidFill>
                  <a:schemeClr val="bg1">
                    <a:alpha val="99000"/>
                  </a:schemeClr>
                </a:solidFill>
                <a:latin typeface="+mn-lt"/>
                <a:ea typeface="+mn-ea"/>
                <a:cs typeface="+mn-cs"/>
              </a:defRPr>
            </a:lvl3pPr>
            <a:lvl4pPr marL="914400" indent="-182880" algn="l" defTabSz="914400" rtl="0" eaLnBrk="1" latinLnBrk="0" hangingPunct="1">
              <a:spcBef>
                <a:spcPct val="20000"/>
              </a:spcBef>
              <a:buFont typeface="Arial" pitchFamily="34" charset="0"/>
              <a:buChar char="–"/>
              <a:defRPr sz="1200" kern="1200">
                <a:solidFill>
                  <a:schemeClr val="bg1">
                    <a:alpha val="99000"/>
                  </a:schemeClr>
                </a:solidFill>
                <a:latin typeface="+mn-lt"/>
                <a:ea typeface="+mn-ea"/>
                <a:cs typeface="+mn-cs"/>
              </a:defRPr>
            </a:lvl4pPr>
            <a:lvl5pPr marL="1143000" indent="-182880" algn="l" defTabSz="914400" rtl="0" eaLnBrk="1" latinLnBrk="0" hangingPunct="1">
              <a:spcBef>
                <a:spcPct val="20000"/>
              </a:spcBef>
              <a:buFont typeface="Arial" pitchFamily="34" charset="0"/>
              <a:buChar char="»"/>
              <a:defRPr sz="1200" kern="1200">
                <a:solidFill>
                  <a:schemeClr val="bg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600"/>
              </a:spcBef>
              <a:buNone/>
            </a:pPr>
            <a:r>
              <a:rPr lang="en-US" dirty="0" smtClean="0">
                <a:solidFill>
                  <a:schemeClr val="tx1"/>
                </a:solidFill>
              </a:rPr>
              <a:t>Readable secondary </a:t>
            </a:r>
            <a:r>
              <a:rPr lang="ru-RU" dirty="0" smtClean="0">
                <a:solidFill>
                  <a:schemeClr val="tx1"/>
                </a:solidFill>
              </a:rPr>
              <a:t>позволяет перенаправить часть запросов на резервный сервер</a:t>
            </a:r>
            <a:endParaRPr lang="en-US" dirty="0" smtClean="0">
              <a:solidFill>
                <a:schemeClr val="tx1"/>
              </a:solidFill>
            </a:endParaRPr>
          </a:p>
          <a:p>
            <a:pPr marL="0" indent="0" algn="ctr">
              <a:spcBef>
                <a:spcPts val="600"/>
              </a:spcBef>
              <a:buNone/>
            </a:pPr>
            <a:r>
              <a:rPr lang="ru-RU" dirty="0" smtClean="0">
                <a:solidFill>
                  <a:schemeClr val="tx1"/>
                </a:solidFill>
              </a:rPr>
              <a:t>«Свежесть» данных зависит от задержек синхронизации, резервный сервер обновляется в режиме </a:t>
            </a:r>
            <a:r>
              <a:rPr lang="ru-RU" b="1" dirty="0" smtClean="0">
                <a:solidFill>
                  <a:schemeClr val="tx1"/>
                </a:solidFill>
              </a:rPr>
              <a:t>близком</a:t>
            </a:r>
            <a:r>
              <a:rPr lang="ru-RU" dirty="0" smtClean="0">
                <a:solidFill>
                  <a:schemeClr val="tx1"/>
                </a:solidFill>
              </a:rPr>
              <a:t> к реальному времени</a:t>
            </a:r>
            <a:endParaRPr lang="en-US" dirty="0" smtClean="0">
              <a:solidFill>
                <a:schemeClr val="tx1"/>
              </a:solidFill>
            </a:endParaRPr>
          </a:p>
        </p:txBody>
      </p:sp>
      <p:sp>
        <p:nvSpPr>
          <p:cNvPr id="32" name="Rectangle 31"/>
          <p:cNvSpPr/>
          <p:nvPr/>
        </p:nvSpPr>
        <p:spPr>
          <a:xfrm>
            <a:off x="1173238" y="1885772"/>
            <a:ext cx="713657" cy="276999"/>
          </a:xfrm>
          <a:prstGeom prst="rect">
            <a:avLst/>
          </a:prstGeom>
        </p:spPr>
        <p:txBody>
          <a:bodyPr wrap="none" anchor="ctr">
            <a:spAutoFit/>
          </a:bodyPr>
          <a:lstStyle/>
          <a:p>
            <a:pPr algn="r"/>
            <a:r>
              <a:rPr lang="en-US" sz="1200" dirty="0" smtClean="0">
                <a:solidFill>
                  <a:schemeClr val="bg1">
                    <a:alpha val="99000"/>
                  </a:schemeClr>
                </a:solidFill>
              </a:rPr>
              <a:t>Primary</a:t>
            </a:r>
            <a:endParaRPr lang="en-US" sz="1200" dirty="0">
              <a:solidFill>
                <a:schemeClr val="bg1">
                  <a:alpha val="99000"/>
                </a:schemeClr>
              </a:solidFill>
            </a:endParaRPr>
          </a:p>
        </p:txBody>
      </p:sp>
      <p:sp>
        <p:nvSpPr>
          <p:cNvPr id="34" name="Rectangle 33"/>
          <p:cNvSpPr/>
          <p:nvPr/>
        </p:nvSpPr>
        <p:spPr>
          <a:xfrm>
            <a:off x="6655712" y="1885772"/>
            <a:ext cx="713657" cy="276999"/>
          </a:xfrm>
          <a:prstGeom prst="rect">
            <a:avLst/>
          </a:prstGeom>
        </p:spPr>
        <p:txBody>
          <a:bodyPr wrap="none" anchor="ctr">
            <a:spAutoFit/>
          </a:bodyPr>
          <a:lstStyle/>
          <a:p>
            <a:pPr algn="r"/>
            <a:r>
              <a:rPr lang="en-US" sz="1200" dirty="0">
                <a:solidFill>
                  <a:schemeClr val="bg1">
                    <a:alpha val="99000"/>
                  </a:schemeClr>
                </a:solidFill>
              </a:rPr>
              <a:t>Primary</a:t>
            </a:r>
          </a:p>
        </p:txBody>
      </p:sp>
      <p:sp>
        <p:nvSpPr>
          <p:cNvPr id="35" name="Rectangle 34"/>
          <p:cNvSpPr/>
          <p:nvPr/>
        </p:nvSpPr>
        <p:spPr>
          <a:xfrm>
            <a:off x="1925081" y="1885772"/>
            <a:ext cx="917239" cy="276999"/>
          </a:xfrm>
          <a:prstGeom prst="rect">
            <a:avLst/>
          </a:prstGeom>
        </p:spPr>
        <p:txBody>
          <a:bodyPr wrap="none" anchor="ctr">
            <a:spAutoFit/>
          </a:bodyPr>
          <a:lstStyle/>
          <a:p>
            <a:r>
              <a:rPr lang="en-US" sz="1200" dirty="0">
                <a:solidFill>
                  <a:schemeClr val="bg1">
                    <a:alpha val="99000"/>
                  </a:schemeClr>
                </a:solidFill>
              </a:rPr>
              <a:t>Secondary</a:t>
            </a:r>
          </a:p>
        </p:txBody>
      </p:sp>
      <p:sp>
        <p:nvSpPr>
          <p:cNvPr id="36" name="Rectangle 35"/>
          <p:cNvSpPr/>
          <p:nvPr/>
        </p:nvSpPr>
        <p:spPr>
          <a:xfrm>
            <a:off x="7329683" y="1885772"/>
            <a:ext cx="917239" cy="276999"/>
          </a:xfrm>
          <a:prstGeom prst="rect">
            <a:avLst/>
          </a:prstGeom>
        </p:spPr>
        <p:txBody>
          <a:bodyPr wrap="none" anchor="ctr">
            <a:spAutoFit/>
          </a:bodyPr>
          <a:lstStyle/>
          <a:p>
            <a:r>
              <a:rPr lang="en-US" sz="1200" dirty="0">
                <a:solidFill>
                  <a:schemeClr val="bg1">
                    <a:alpha val="99000"/>
                  </a:schemeClr>
                </a:solidFill>
              </a:rPr>
              <a:t>Secondary</a:t>
            </a:r>
          </a:p>
        </p:txBody>
      </p:sp>
    </p:spTree>
    <p:extLst>
      <p:ext uri="{BB962C8B-B14F-4D97-AF65-F5344CB8AC3E}">
        <p14:creationId xmlns:p14="http://schemas.microsoft.com/office/powerpoint/2010/main" val="2779705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500"/>
                                  </p:stCondLst>
                                  <p:childTnLst>
                                    <p:animEffect transition="out" filter="fade">
                                      <p:cBhvr>
                                        <p:cTn id="6" dur="500"/>
                                        <p:tgtEl>
                                          <p:spTgt spid="33"/>
                                        </p:tgtEl>
                                      </p:cBhvr>
                                    </p:animEffect>
                                    <p:set>
                                      <p:cBhvr>
                                        <p:cTn id="7" dur="1" fill="hold">
                                          <p:stCondLst>
                                            <p:cond delay="499"/>
                                          </p:stCondLst>
                                        </p:cTn>
                                        <p:tgtEl>
                                          <p:spTgt spid="33"/>
                                        </p:tgtEl>
                                        <p:attrNameLst>
                                          <p:attrName>style.visibility</p:attrName>
                                        </p:attrNameLst>
                                      </p:cBhvr>
                                      <p:to>
                                        <p:strVal val="hidden"/>
                                      </p:to>
                                    </p:set>
                                  </p:childTnLst>
                                </p:cTn>
                              </p:par>
                              <p:par>
                                <p:cTn id="8" presetID="10" presetClass="exit" presetSubtype="0" fill="hold" grpId="0" nodeType="withEffect">
                                  <p:stCondLst>
                                    <p:cond delay="500"/>
                                  </p:stCondLst>
                                  <p:childTnLst>
                                    <p:animEffect transition="out" filter="fade">
                                      <p:cBhvr>
                                        <p:cTn id="9" dur="500"/>
                                        <p:tgtEl>
                                          <p:spTgt spid="35"/>
                                        </p:tgtEl>
                                      </p:cBhvr>
                                    </p:animEffect>
                                    <p:set>
                                      <p:cBhvr>
                                        <p:cTn id="10" dur="1" fill="hold">
                                          <p:stCondLst>
                                            <p:cond delay="499"/>
                                          </p:stCondLst>
                                        </p:cTn>
                                        <p:tgtEl>
                                          <p:spTgt spid="35"/>
                                        </p:tgtEl>
                                        <p:attrNameLst>
                                          <p:attrName>style.visibility</p:attrName>
                                        </p:attrNameLst>
                                      </p:cBhvr>
                                      <p:to>
                                        <p:strVal val="hidden"/>
                                      </p:to>
                                    </p:set>
                                  </p:childTnLst>
                                </p:cTn>
                              </p:par>
                              <p:par>
                                <p:cTn id="11" presetID="10" presetClass="exit" presetSubtype="0" fill="hold" grpId="0" nodeType="withEffect">
                                  <p:stCondLst>
                                    <p:cond delay="500"/>
                                  </p:stCondLst>
                                  <p:childTnLst>
                                    <p:animEffect transition="out" filter="fade">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xit" presetSubtype="0" fill="hold" nodeType="withEffect">
                                  <p:stCondLst>
                                    <p:cond delay="0"/>
                                  </p:stCondLst>
                                  <p:childTnLst>
                                    <p:animEffect transition="out" filter="fade">
                                      <p:cBhvr>
                                        <p:cTn id="23" dur="500"/>
                                        <p:tgtEl>
                                          <p:spTgt spid="31"/>
                                        </p:tgtEl>
                                      </p:cBhvr>
                                    </p:animEffect>
                                    <p:set>
                                      <p:cBhvr>
                                        <p:cTn id="24" dur="1" fill="hold">
                                          <p:stCondLst>
                                            <p:cond delay="499"/>
                                          </p:stCondLst>
                                        </p:cTn>
                                        <p:tgtEl>
                                          <p:spTgt spid="31"/>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32"/>
                                        </p:tgtEl>
                                      </p:cBhvr>
                                    </p:animEffect>
                                    <p:set>
                                      <p:cBhvr>
                                        <p:cTn id="27" dur="1" fill="hold">
                                          <p:stCondLst>
                                            <p:cond delay="499"/>
                                          </p:stCondLst>
                                        </p:cTn>
                                        <p:tgtEl>
                                          <p:spTgt spid="32"/>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6"/>
                                        </p:tgtEl>
                                      </p:cBhvr>
                                    </p:animEffect>
                                    <p:set>
                                      <p:cBhvr>
                                        <p:cTn id="30" dur="1" fill="hold">
                                          <p:stCondLst>
                                            <p:cond delay="499"/>
                                          </p:stCondLst>
                                        </p:cTn>
                                        <p:tgtEl>
                                          <p:spTgt spid="3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par>
                                <p:cTn id="36" presetID="10" presetClass="entr" presetSubtype="0" fill="hold" grpId="1"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7">
                                            <p:txEl>
                                              <p:pRg st="0" end="0"/>
                                            </p:txEl>
                                          </p:spTgt>
                                        </p:tgtEl>
                                        <p:attrNameLst>
                                          <p:attrName>style.visibility</p:attrName>
                                        </p:attrNameLst>
                                      </p:cBhvr>
                                      <p:to>
                                        <p:strVal val="visible"/>
                                      </p:to>
                                    </p:set>
                                    <p:animEffect transition="in" filter="fade">
                                      <p:cBhvr>
                                        <p:cTn id="56" dur="500"/>
                                        <p:tgtEl>
                                          <p:spTgt spid="37">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7">
                                            <p:txEl>
                                              <p:pRg st="1" end="1"/>
                                            </p:txEl>
                                          </p:spTgt>
                                        </p:tgtEl>
                                        <p:attrNameLst>
                                          <p:attrName>style.visibility</p:attrName>
                                        </p:attrNameLst>
                                      </p:cBhvr>
                                      <p:to>
                                        <p:strVal val="visible"/>
                                      </p:to>
                                    </p:set>
                                    <p:animEffect transition="in" filter="fade">
                                      <p:cBhvr>
                                        <p:cTn id="61" dur="500"/>
                                        <p:tgtEl>
                                          <p:spTgt spid="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37" grpId="0" build="p"/>
      <p:bldP spid="32" grpId="0"/>
      <p:bldP spid="34" grpId="0"/>
      <p:bldP spid="34" grpId="1"/>
      <p:bldP spid="35" grpId="0"/>
      <p:bldP spid="35" grpId="1"/>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u-RU" sz="2800" dirty="0" smtClean="0"/>
              <a:t>Что же такое «близко к реальному времени»?</a:t>
            </a:r>
            <a:endParaRPr lang="en-US" sz="2800" dirty="0"/>
          </a:p>
        </p:txBody>
      </p:sp>
      <p:sp>
        <p:nvSpPr>
          <p:cNvPr id="3" name="Content Placeholder 2"/>
          <p:cNvSpPr>
            <a:spLocks noGrp="1"/>
          </p:cNvSpPr>
          <p:nvPr>
            <p:ph idx="1"/>
          </p:nvPr>
        </p:nvSpPr>
        <p:spPr/>
        <p:txBody>
          <a:bodyPr>
            <a:normAutofit fontScale="92500" lnSpcReduction="20000"/>
          </a:bodyPr>
          <a:lstStyle/>
          <a:p>
            <a:r>
              <a:rPr lang="ru-RU" dirty="0" smtClean="0"/>
              <a:t>Точное время отставания определить невозможно</a:t>
            </a:r>
          </a:p>
          <a:p>
            <a:r>
              <a:rPr lang="ru-RU" dirty="0" smtClean="0"/>
              <a:t>Это связано с работой процесса фиксации записей в БД</a:t>
            </a:r>
            <a:endParaRPr lang="en-US" dirty="0" smtClean="0"/>
          </a:p>
          <a:p>
            <a:pPr lvl="1"/>
            <a:r>
              <a:rPr lang="ru-RU" dirty="0" smtClean="0"/>
              <a:t>Вначале </a:t>
            </a:r>
            <a:r>
              <a:rPr lang="ru-RU" dirty="0"/>
              <a:t>переданные записи фиксируются в журнале</a:t>
            </a:r>
          </a:p>
          <a:p>
            <a:pPr lvl="1"/>
            <a:r>
              <a:rPr lang="ru-RU" dirty="0"/>
              <a:t>Затем они из журнала поднимаются в БД (</a:t>
            </a:r>
            <a:r>
              <a:rPr lang="ru-RU" dirty="0" err="1"/>
              <a:t>Redo</a:t>
            </a:r>
            <a:r>
              <a:rPr lang="ru-RU" dirty="0"/>
              <a:t>)</a:t>
            </a:r>
          </a:p>
          <a:p>
            <a:pPr lvl="1"/>
            <a:r>
              <a:rPr lang="ru-RU" dirty="0"/>
              <a:t>Рабочий процесс, выполняющий операции </a:t>
            </a:r>
            <a:r>
              <a:rPr lang="ru-RU" dirty="0" err="1"/>
              <a:t>Redo</a:t>
            </a:r>
            <a:r>
              <a:rPr lang="ru-RU" dirty="0"/>
              <a:t> работает асинхронно и исполняется в фоновом режиме</a:t>
            </a:r>
          </a:p>
          <a:p>
            <a:pPr lvl="1"/>
            <a:r>
              <a:rPr lang="ru-RU" dirty="0"/>
              <a:t>При передаче записей журнала от интенсивных операций (массивный импорт, перестройка индексов), задержки могут быть выше (обычно это секунды)</a:t>
            </a:r>
          </a:p>
          <a:p>
            <a:pPr lvl="1"/>
            <a:r>
              <a:rPr lang="ru-RU" dirty="0"/>
              <a:t>Использование синхронной реплики сокращает расхождения, вызванные сетевыми </a:t>
            </a:r>
            <a:r>
              <a:rPr lang="ru-RU" dirty="0" smtClean="0"/>
              <a:t>задержками</a:t>
            </a:r>
            <a:endParaRPr lang="ru-RU" dirty="0"/>
          </a:p>
        </p:txBody>
      </p:sp>
    </p:spTree>
    <p:extLst>
      <p:ext uri="{BB962C8B-B14F-4D97-AF65-F5344CB8AC3E}">
        <p14:creationId xmlns:p14="http://schemas.microsoft.com/office/powerpoint/2010/main" val="4229614627"/>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1143000"/>
          </a:xfrm>
        </p:spPr>
        <p:txBody>
          <a:bodyPr>
            <a:normAutofit fontScale="90000"/>
          </a:bodyPr>
          <a:lstStyle/>
          <a:p>
            <a:r>
              <a:rPr lang="en-US" dirty="0"/>
              <a:t>Active Secondary: </a:t>
            </a:r>
            <a:r>
              <a:rPr lang="en-US" dirty="0" smtClean="0"/>
              <a:t>Backup </a:t>
            </a:r>
            <a:r>
              <a:rPr lang="ru-RU" dirty="0" smtClean="0"/>
              <a:t>на резервном сервере</a:t>
            </a:r>
            <a:endParaRPr lang="en-US" dirty="0"/>
          </a:p>
        </p:txBody>
      </p:sp>
      <p:sp>
        <p:nvSpPr>
          <p:cNvPr id="7" name="Rectangle 6"/>
          <p:cNvSpPr/>
          <p:nvPr/>
        </p:nvSpPr>
        <p:spPr>
          <a:xfrm>
            <a:off x="5410200" y="1143000"/>
            <a:ext cx="3276600" cy="3296287"/>
          </a:xfrm>
          <a:prstGeom prst="rect">
            <a:avLst/>
          </a:prstGeom>
        </p:spPr>
        <p:txBody>
          <a:bodyPr wrap="square" lIns="0" rIns="0">
            <a:spAutoFit/>
          </a:bodyPr>
          <a:lstStyle/>
          <a:p>
            <a:pPr marL="288925" indent="-288925">
              <a:lnSpc>
                <a:spcPct val="90000"/>
              </a:lnSpc>
              <a:spcAft>
                <a:spcPts val="1200"/>
              </a:spcAft>
              <a:buClr>
                <a:srgbClr val="FF0000"/>
              </a:buClr>
              <a:buFont typeface="Wingdings" pitchFamily="2" charset="2"/>
              <a:buChar char="Ø"/>
            </a:pPr>
            <a:r>
              <a:rPr lang="en-US" dirty="0" smtClean="0"/>
              <a:t>Backup</a:t>
            </a:r>
            <a:r>
              <a:rPr lang="ru-RU" dirty="0" smtClean="0"/>
              <a:t> может быть снят на любой из реплик</a:t>
            </a:r>
            <a:endParaRPr lang="en-US" dirty="0"/>
          </a:p>
          <a:p>
            <a:pPr marL="288925" indent="-288925">
              <a:lnSpc>
                <a:spcPct val="90000"/>
              </a:lnSpc>
              <a:spcAft>
                <a:spcPts val="1200"/>
              </a:spcAft>
              <a:buClr>
                <a:srgbClr val="FF0000"/>
              </a:buClr>
              <a:buFont typeface="Wingdings" pitchFamily="2" charset="2"/>
              <a:buChar char="Ø"/>
            </a:pPr>
            <a:r>
              <a:rPr lang="en-US" dirty="0" smtClean="0"/>
              <a:t>Backup</a:t>
            </a:r>
            <a:r>
              <a:rPr lang="ru-RU" dirty="0" smtClean="0"/>
              <a:t> на </a:t>
            </a:r>
            <a:r>
              <a:rPr lang="en-US" dirty="0" smtClean="0"/>
              <a:t>primary </a:t>
            </a:r>
            <a:r>
              <a:rPr lang="ru-RU" dirty="0" smtClean="0"/>
              <a:t>по-прежнему работает</a:t>
            </a:r>
            <a:endParaRPr lang="en-US" dirty="0"/>
          </a:p>
          <a:p>
            <a:pPr marL="288925" indent="-288925">
              <a:lnSpc>
                <a:spcPct val="90000"/>
              </a:lnSpc>
              <a:spcAft>
                <a:spcPts val="1200"/>
              </a:spcAft>
              <a:buClr>
                <a:srgbClr val="FF0000"/>
              </a:buClr>
              <a:buFont typeface="Wingdings" pitchFamily="2" charset="2"/>
              <a:buChar char="Ø"/>
            </a:pPr>
            <a:r>
              <a:rPr lang="en-US" dirty="0"/>
              <a:t>Log </a:t>
            </a:r>
            <a:r>
              <a:rPr lang="en-US" dirty="0" smtClean="0"/>
              <a:t>backup</a:t>
            </a:r>
            <a:r>
              <a:rPr lang="ru-RU" dirty="0" smtClean="0"/>
              <a:t>, выполненные на любой реплике формируют единую цепочку копий</a:t>
            </a:r>
            <a:endParaRPr lang="en-US" dirty="0"/>
          </a:p>
          <a:p>
            <a:pPr marL="288925" indent="-288925">
              <a:lnSpc>
                <a:spcPct val="90000"/>
              </a:lnSpc>
              <a:spcAft>
                <a:spcPts val="1200"/>
              </a:spcAft>
              <a:buClr>
                <a:srgbClr val="FF0000"/>
              </a:buClr>
              <a:buFont typeface="Wingdings" pitchFamily="2" charset="2"/>
              <a:buChar char="Ø"/>
            </a:pPr>
            <a:r>
              <a:rPr lang="en-US" b="1" dirty="0" smtClean="0"/>
              <a:t>Database Recovery </a:t>
            </a:r>
            <a:r>
              <a:rPr lang="en-US" b="1" dirty="0"/>
              <a:t>Advisor </a:t>
            </a:r>
            <a:r>
              <a:rPr lang="ru-RU" dirty="0" smtClean="0"/>
              <a:t>облегчает восстановление</a:t>
            </a:r>
            <a:endParaRPr lang="en-US" dirty="0"/>
          </a:p>
        </p:txBody>
      </p:sp>
      <p:grpSp>
        <p:nvGrpSpPr>
          <p:cNvPr id="34" name="Group 33"/>
          <p:cNvGrpSpPr/>
          <p:nvPr/>
        </p:nvGrpSpPr>
        <p:grpSpPr>
          <a:xfrm>
            <a:off x="287928" y="1263575"/>
            <a:ext cx="5046072" cy="4622107"/>
            <a:chOff x="384526" y="1164366"/>
            <a:chExt cx="11346576" cy="5432769"/>
          </a:xfrm>
        </p:grpSpPr>
        <p:pic>
          <p:nvPicPr>
            <p:cNvPr id="35" name="Picture 34" descr="C:\Users\sunila\AppData\Local\Microsoft\Windows\Temporary Internet Files\Content.IE5\FQWGWRL9\MCj03102320000[1].wm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37765" y="1533699"/>
              <a:ext cx="1881227" cy="1074737"/>
            </a:xfrm>
            <a:prstGeom prst="rect">
              <a:avLst/>
            </a:prstGeom>
            <a:noFill/>
          </p:spPr>
        </p:pic>
        <p:sp>
          <p:nvSpPr>
            <p:cNvPr id="36" name="TextBox 35"/>
            <p:cNvSpPr txBox="1"/>
            <p:nvPr/>
          </p:nvSpPr>
          <p:spPr>
            <a:xfrm>
              <a:off x="812587" y="1164366"/>
              <a:ext cx="3114295" cy="3979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R/W workload</a:t>
              </a:r>
              <a:endParaRPr lang="en-US" sz="1600" dirty="0"/>
            </a:p>
          </p:txBody>
        </p:sp>
        <p:pic>
          <p:nvPicPr>
            <p:cNvPr id="37" name="Picture 36" descr="E:\DVD_Art_Sept-2-2010\DVD_Art_Sept-2-2010\Artwork_Imagery\Icons - Illustrations\_ WINDOWS SERVER ICONS\Hardware\Hard  Drive storage.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9420" y="5217286"/>
              <a:ext cx="1838345" cy="65782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descr="E:\DVD_Art_Sept-2-2010\DVD_Art_Sept-2-2010\Artwork_Imagery\Icons - Illustrations\_ WINDOWS SERVER ICONS\Hardware\Virtual Servers 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49503" y="3374986"/>
              <a:ext cx="1251854" cy="1533525"/>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5"/>
            <p:cNvSpPr txBox="1"/>
            <p:nvPr/>
          </p:nvSpPr>
          <p:spPr>
            <a:xfrm>
              <a:off x="3179289" y="5064449"/>
              <a:ext cx="1880976" cy="3979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Primary</a:t>
              </a:r>
              <a:endParaRPr lang="en-US" sz="1600" dirty="0"/>
            </a:p>
          </p:txBody>
        </p:sp>
        <p:pic>
          <p:nvPicPr>
            <p:cNvPr id="40" name="Picture 39" descr="E:\DVD_Art_Sept-2-2010\DVD_Art_Sept-2-2010\Artwork_Imagery\Shapes\Arrows\Curved\big green arrow.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7457013">
              <a:off x="1541041" y="3867309"/>
              <a:ext cx="1523729" cy="1525569"/>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cxnSp>
          <p:nvCxnSpPr>
            <p:cNvPr id="41" name="Straight Arrow Connector 40"/>
            <p:cNvCxnSpPr>
              <a:stCxn id="35" idx="2"/>
            </p:cNvCxnSpPr>
            <p:nvPr/>
          </p:nvCxnSpPr>
          <p:spPr>
            <a:xfrm>
              <a:off x="3378379" y="2608435"/>
              <a:ext cx="176695" cy="76655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42" name="TextBox 21"/>
            <p:cNvSpPr txBox="1"/>
            <p:nvPr/>
          </p:nvSpPr>
          <p:spPr>
            <a:xfrm>
              <a:off x="384526" y="4197087"/>
              <a:ext cx="1946144" cy="3979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Backups</a:t>
              </a:r>
              <a:endParaRPr lang="en-US" sz="1600" dirty="0"/>
            </a:p>
          </p:txBody>
        </p:sp>
        <p:grpSp>
          <p:nvGrpSpPr>
            <p:cNvPr id="43" name="Group 42"/>
            <p:cNvGrpSpPr/>
            <p:nvPr/>
          </p:nvGrpSpPr>
          <p:grpSpPr>
            <a:xfrm>
              <a:off x="6845978" y="4097012"/>
              <a:ext cx="4759450" cy="2500123"/>
              <a:chOff x="5157086" y="3374985"/>
              <a:chExt cx="3570517" cy="2500123"/>
            </a:xfrm>
          </p:grpSpPr>
          <p:pic>
            <p:nvPicPr>
              <p:cNvPr id="50" name="Picture 49" descr="E:\DVD_Art_Sept-2-2010\DVD_Art_Sept-2-2010\Artwork_Imagery\Icons - Illustrations\_ WINDOWS SERVER ICONS\Hardware\Virtual Servers.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51366" y="3374985"/>
                <a:ext cx="1077735" cy="151230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0" descr="E:\DVD_Art_Sept-2-2010\DVD_Art_Sept-2-2010\Artwork_Imagery\Icons - Illustrations\_ WINDOWS SERVER ICONS\Hardware\Hard  Drive storage.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78041" y="5217286"/>
                <a:ext cx="1379118" cy="657822"/>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6"/>
              <p:cNvSpPr txBox="1"/>
              <p:nvPr/>
            </p:nvSpPr>
            <p:spPr>
              <a:xfrm>
                <a:off x="5157086" y="5064448"/>
                <a:ext cx="1778638" cy="3979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Secondary</a:t>
                </a:r>
                <a:endParaRPr lang="en-US" sz="1600" dirty="0"/>
              </a:p>
            </p:txBody>
          </p:sp>
          <p:pic>
            <p:nvPicPr>
              <p:cNvPr id="53" name="Picture 52" descr="E:\DVD_Art_Sept-2-2010\DVD_Art_Sept-2-2010\Artwork_Imagery\Shapes\Arrows\Curved\big green arrow.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4305247">
                <a:off x="6016176" y="4057853"/>
                <a:ext cx="1523729" cy="1144475"/>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40"/>
              <p:cNvSpPr txBox="1"/>
              <p:nvPr/>
            </p:nvSpPr>
            <p:spPr>
              <a:xfrm>
                <a:off x="7267615" y="4260758"/>
                <a:ext cx="1459988" cy="3979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Backups</a:t>
                </a:r>
                <a:endParaRPr lang="en-US" sz="1600" dirty="0"/>
              </a:p>
            </p:txBody>
          </p:sp>
        </p:grpSp>
        <p:grpSp>
          <p:nvGrpSpPr>
            <p:cNvPr id="44" name="Group 43"/>
            <p:cNvGrpSpPr/>
            <p:nvPr/>
          </p:nvGrpSpPr>
          <p:grpSpPr>
            <a:xfrm>
              <a:off x="6971652" y="1294745"/>
              <a:ext cx="4759450" cy="2500123"/>
              <a:chOff x="5157086" y="3374985"/>
              <a:chExt cx="3570517" cy="2500123"/>
            </a:xfrm>
          </p:grpSpPr>
          <p:pic>
            <p:nvPicPr>
              <p:cNvPr id="45" name="Picture 44" descr="E:\DVD_Art_Sept-2-2010\DVD_Art_Sept-2-2010\Artwork_Imagery\Icons - Illustrations\_ WINDOWS SERVER ICONS\Hardware\Virtual Servers.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51366" y="3374985"/>
                <a:ext cx="1077735" cy="1512305"/>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descr="E:\DVD_Art_Sept-2-2010\DVD_Art_Sept-2-2010\Artwork_Imagery\Icons - Illustrations\_ WINDOWS SERVER ICONS\Hardware\Hard  Drive storage.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78041" y="5217286"/>
                <a:ext cx="1379118" cy="657822"/>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27"/>
              <p:cNvSpPr txBox="1"/>
              <p:nvPr/>
            </p:nvSpPr>
            <p:spPr>
              <a:xfrm>
                <a:off x="5157086" y="5064448"/>
                <a:ext cx="1778638" cy="3979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Secondary</a:t>
                </a:r>
                <a:endParaRPr lang="en-US" sz="1600" dirty="0"/>
              </a:p>
            </p:txBody>
          </p:sp>
          <p:pic>
            <p:nvPicPr>
              <p:cNvPr id="48" name="Picture 47" descr="E:\DVD_Art_Sept-2-2010\DVD_Art_Sept-2-2010\Artwork_Imagery\Shapes\Arrows\Curved\big green arrow.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4305247">
                <a:off x="6016176" y="4057853"/>
                <a:ext cx="1523729" cy="1144475"/>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29"/>
              <p:cNvSpPr txBox="1"/>
              <p:nvPr/>
            </p:nvSpPr>
            <p:spPr>
              <a:xfrm>
                <a:off x="7267615" y="4260758"/>
                <a:ext cx="1459988" cy="3979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Backups</a:t>
                </a:r>
                <a:endParaRPr lang="en-US" sz="1600" dirty="0"/>
              </a:p>
            </p:txBody>
          </p:sp>
        </p:grpSp>
      </p:grpSp>
    </p:spTree>
    <p:extLst>
      <p:ext uri="{BB962C8B-B14F-4D97-AF65-F5344CB8AC3E}">
        <p14:creationId xmlns:p14="http://schemas.microsoft.com/office/powerpoint/2010/main" val="3214199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8002"/>
            <a:ext cx="9144000" cy="553999"/>
          </a:xfrm>
          <a:noFill/>
        </p:spPr>
        <p:txBody>
          <a:bodyPr>
            <a:noAutofit/>
          </a:bodyPr>
          <a:lstStyle/>
          <a:p>
            <a:r>
              <a:rPr lang="ru-RU" dirty="0" smtClean="0"/>
              <a:t>Резервное копирование/Восстановление</a:t>
            </a:r>
            <a:endParaRPr lang="en-US" dirty="0"/>
          </a:p>
        </p:txBody>
      </p:sp>
      <p:sp>
        <p:nvSpPr>
          <p:cNvPr id="5" name="Content Placeholder 2"/>
          <p:cNvSpPr txBox="1">
            <a:spLocks/>
          </p:cNvSpPr>
          <p:nvPr/>
        </p:nvSpPr>
        <p:spPr>
          <a:xfrm>
            <a:off x="381000" y="990600"/>
            <a:ext cx="8534400" cy="3200400"/>
          </a:xfrm>
          <a:prstGeom prst="rect">
            <a:avLst/>
          </a:prstGeom>
        </p:spPr>
        <p:txBody>
          <a:bodyPr/>
          <a:lstStyle/>
          <a:p>
            <a:pPr marL="285750" marR="0" lvl="0" indent="-285750" defTabSz="457200" fontAlgn="auto">
              <a:spcAft>
                <a:spcPts val="0"/>
              </a:spcAft>
              <a:buClr>
                <a:schemeClr val="accent1"/>
              </a:buClr>
              <a:buSzPct val="100000"/>
              <a:buBlip>
                <a:blip r:embed="rId3"/>
              </a:buBlip>
              <a:tabLst/>
              <a:defRPr/>
            </a:pPr>
            <a:r>
              <a:rPr lang="ru-RU" dirty="0" smtClean="0"/>
              <a:t>Дифференциальная копия </a:t>
            </a:r>
            <a:r>
              <a:rPr lang="ru-RU" dirty="0"/>
              <a:t>не поддерживаются на </a:t>
            </a:r>
            <a:r>
              <a:rPr lang="en-US" dirty="0"/>
              <a:t>secondary</a:t>
            </a:r>
          </a:p>
          <a:p>
            <a:pPr marL="285750" marR="0" lvl="0" indent="-285750" defTabSz="457200" fontAlgn="auto">
              <a:spcAft>
                <a:spcPts val="0"/>
              </a:spcAft>
              <a:buClr>
                <a:schemeClr val="accent1"/>
              </a:buClr>
              <a:buSzPct val="100000"/>
              <a:buBlip>
                <a:blip r:embed="rId3"/>
              </a:buBlip>
              <a:tabLst/>
              <a:defRPr/>
            </a:pPr>
            <a:r>
              <a:rPr lang="ru-RU" dirty="0"/>
              <a:t>Полная копия поддерживается на </a:t>
            </a:r>
            <a:r>
              <a:rPr lang="en-US" dirty="0"/>
              <a:t>secondary </a:t>
            </a:r>
            <a:r>
              <a:rPr lang="ru-RU" dirty="0"/>
              <a:t>только в виде </a:t>
            </a:r>
            <a:r>
              <a:rPr lang="en-US" dirty="0"/>
              <a:t>Copy-only</a:t>
            </a:r>
          </a:p>
          <a:p>
            <a:pPr marL="560070" marR="0" lvl="1" indent="-285750" defTabSz="457200" fontAlgn="auto">
              <a:spcAft>
                <a:spcPts val="0"/>
              </a:spcAft>
              <a:buClr>
                <a:schemeClr val="accent1"/>
              </a:buClr>
              <a:buSzPct val="100000"/>
              <a:buBlip>
                <a:blip r:embed="rId3"/>
              </a:buBlip>
              <a:tabLst/>
              <a:defRPr/>
            </a:pPr>
            <a:r>
              <a:rPr lang="ru-RU" dirty="0"/>
              <a:t>Т.к. не реализована очистка </a:t>
            </a:r>
            <a:r>
              <a:rPr lang="en-US" dirty="0"/>
              <a:t>Differential bitmap</a:t>
            </a:r>
            <a:r>
              <a:rPr lang="ru-RU" dirty="0"/>
              <a:t> для полного копирования</a:t>
            </a:r>
          </a:p>
          <a:p>
            <a:pPr marL="560070" marR="0" lvl="1" indent="-285750" defTabSz="457200" fontAlgn="auto">
              <a:spcAft>
                <a:spcPts val="0"/>
              </a:spcAft>
              <a:buClr>
                <a:schemeClr val="accent1"/>
              </a:buClr>
              <a:buSzPct val="100000"/>
              <a:buBlip>
                <a:blip r:embed="rId3"/>
              </a:buBlip>
              <a:tabLst/>
              <a:defRPr/>
            </a:pPr>
            <a:r>
              <a:rPr lang="ru-RU" dirty="0"/>
              <a:t>И Дифференциальная копия будет расти, пока не станет размером с БД</a:t>
            </a:r>
            <a:endParaRPr lang="en-US" dirty="0"/>
          </a:p>
          <a:p>
            <a:pPr marL="285750" marR="0" lvl="0" indent="-285750" defTabSz="457200" fontAlgn="auto">
              <a:spcAft>
                <a:spcPts val="0"/>
              </a:spcAft>
              <a:buClr>
                <a:schemeClr val="accent1"/>
              </a:buClr>
              <a:buSzPct val="100000"/>
              <a:buBlip>
                <a:blip r:embed="rId3"/>
              </a:buBlip>
              <a:tabLst/>
              <a:defRPr/>
            </a:pPr>
            <a:r>
              <a:rPr lang="ru-RU" dirty="0" smtClean="0"/>
              <a:t>Рекомендуется использовать центральное хранилище для размещения копий</a:t>
            </a:r>
            <a:endParaRPr lang="ru-RU" dirty="0"/>
          </a:p>
          <a:p>
            <a:pPr marL="285750" marR="0" lvl="0" indent="-285750" defTabSz="457200" fontAlgn="auto">
              <a:spcAft>
                <a:spcPts val="0"/>
              </a:spcAft>
              <a:buClr>
                <a:schemeClr val="accent1"/>
              </a:buClr>
              <a:buSzPct val="100000"/>
              <a:buBlip>
                <a:blip r:embed="rId3"/>
              </a:buBlip>
              <a:tabLst/>
              <a:defRPr/>
            </a:pPr>
            <a:r>
              <a:rPr lang="ru-RU" dirty="0"/>
              <a:t>Резервная копия на «отставшей» асинхронной реплике также будет отставать</a:t>
            </a:r>
            <a:endParaRPr lang="en-US" dirty="0"/>
          </a:p>
          <a:p>
            <a:pPr marL="285750" lvl="0" indent="-285750" defTabSz="457200">
              <a:buClr>
                <a:schemeClr val="accent1"/>
              </a:buClr>
              <a:buSzPct val="100000"/>
              <a:buBlip>
                <a:blip r:embed="rId3"/>
              </a:buBlip>
            </a:pPr>
            <a:r>
              <a:rPr lang="ru-RU" dirty="0" smtClean="0"/>
              <a:t>В среде</a:t>
            </a:r>
            <a:r>
              <a:rPr lang="en-US" dirty="0" smtClean="0"/>
              <a:t> </a:t>
            </a:r>
            <a:r>
              <a:rPr lang="en-US" dirty="0" err="1"/>
              <a:t>AlwaysOn</a:t>
            </a:r>
            <a:r>
              <a:rPr lang="en-US" dirty="0"/>
              <a:t> </a:t>
            </a:r>
            <a:r>
              <a:rPr lang="ru-RU" dirty="0" smtClean="0"/>
              <a:t>все копии журнала транзакций, независимо от места сбора, формируют единую цепочку (</a:t>
            </a:r>
            <a:r>
              <a:rPr lang="en-US" dirty="0" smtClean="0"/>
              <a:t>log chain</a:t>
            </a:r>
            <a:r>
              <a:rPr lang="ru-RU" dirty="0" smtClean="0"/>
              <a:t>)</a:t>
            </a:r>
          </a:p>
          <a:p>
            <a:pPr marL="285750" lvl="0" indent="-285750" defTabSz="457200">
              <a:buClr>
                <a:schemeClr val="accent1"/>
              </a:buClr>
              <a:buSzPct val="100000"/>
              <a:buBlip>
                <a:blip r:embed="rId3"/>
              </a:buBlip>
            </a:pPr>
            <a:r>
              <a:rPr lang="ru-RU" dirty="0" smtClean="0"/>
              <a:t>Т.е. копирование журнала на </a:t>
            </a:r>
            <a:r>
              <a:rPr lang="en-US" dirty="0" smtClean="0"/>
              <a:t>replica </a:t>
            </a:r>
            <a:r>
              <a:rPr lang="en-US" dirty="0"/>
              <a:t>A, </a:t>
            </a:r>
            <a:r>
              <a:rPr lang="ru-RU" dirty="0" smtClean="0"/>
              <a:t>затем на </a:t>
            </a:r>
            <a:r>
              <a:rPr lang="en-US" dirty="0" smtClean="0"/>
              <a:t>replica B</a:t>
            </a:r>
            <a:r>
              <a:rPr lang="ru-RU" dirty="0" smtClean="0"/>
              <a:t> и на </a:t>
            </a:r>
            <a:r>
              <a:rPr lang="en-US" dirty="0" smtClean="0"/>
              <a:t>replica C</a:t>
            </a:r>
            <a:r>
              <a:rPr lang="ru-RU" dirty="0" smtClean="0"/>
              <a:t>, для полного восстановления нужны все три копии</a:t>
            </a:r>
            <a:endParaRPr lang="en-US" dirty="0"/>
          </a:p>
        </p:txBody>
      </p:sp>
    </p:spTree>
    <p:extLst>
      <p:ext uri="{BB962C8B-B14F-4D97-AF65-F5344CB8AC3E}">
        <p14:creationId xmlns:p14="http://schemas.microsoft.com/office/powerpoint/2010/main" val="118597536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8593"/>
            <a:ext cx="8229600" cy="793007"/>
          </a:xfrm>
        </p:spPr>
        <p:txBody>
          <a:bodyPr/>
          <a:lstStyle/>
          <a:p>
            <a:r>
              <a:rPr lang="en-US" dirty="0"/>
              <a:t>Recovery Advisor</a:t>
            </a:r>
            <a:endParaRPr lang="ru-RU" dirty="0"/>
          </a:p>
        </p:txBody>
      </p:sp>
      <p:sp>
        <p:nvSpPr>
          <p:cNvPr id="3" name="Content Placeholder 2"/>
          <p:cNvSpPr>
            <a:spLocks noGrp="1"/>
          </p:cNvSpPr>
          <p:nvPr>
            <p:ph idx="1"/>
          </p:nvPr>
        </p:nvSpPr>
        <p:spPr>
          <a:xfrm>
            <a:off x="457200" y="1295401"/>
            <a:ext cx="4343400" cy="4653308"/>
          </a:xfrm>
        </p:spPr>
        <p:txBody>
          <a:bodyPr>
            <a:normAutofit fontScale="85000" lnSpcReduction="20000"/>
          </a:bodyPr>
          <a:lstStyle/>
          <a:p>
            <a:r>
              <a:rPr lang="en-US" dirty="0" smtClean="0"/>
              <a:t>Recovery </a:t>
            </a:r>
            <a:r>
              <a:rPr lang="en-US" dirty="0"/>
              <a:t>Advisor </a:t>
            </a:r>
            <a:r>
              <a:rPr lang="ru-RU" dirty="0" smtClean="0"/>
              <a:t>собирает информацию о доступных файлах резервной копии и из них формирует </a:t>
            </a:r>
            <a:r>
              <a:rPr lang="ru-RU" dirty="0" err="1" smtClean="0"/>
              <a:t>временнОй</a:t>
            </a:r>
            <a:r>
              <a:rPr lang="ru-RU" dirty="0" smtClean="0"/>
              <a:t> период, визуально представленный на диалоговом окне.</a:t>
            </a:r>
          </a:p>
          <a:p>
            <a:r>
              <a:rPr lang="ru-RU" dirty="0" smtClean="0"/>
              <a:t>Администратор выбирает нужную точку времени для восстановления</a:t>
            </a:r>
            <a:endParaRPr lang="en-US" dirty="0"/>
          </a:p>
          <a:p>
            <a:r>
              <a:rPr lang="ru-RU" dirty="0" smtClean="0"/>
              <a:t>Когда выбор сделан, инструмент формирует команду </a:t>
            </a:r>
            <a:r>
              <a:rPr lang="en-US" dirty="0" smtClean="0"/>
              <a:t>RESTORE</a:t>
            </a:r>
          </a:p>
        </p:txBody>
      </p:sp>
      <p:pic>
        <p:nvPicPr>
          <p:cNvPr id="4" name="Picture 2" descr="http://www.sqlserver-training.com/wp-content/uploads/SQL-Server-Recovery-Advisor-Database-Restore-TIME.jpg"/>
          <p:cNvPicPr>
            <a:picLocks noChangeAspect="1" noChangeArrowheads="1"/>
          </p:cNvPicPr>
          <p:nvPr/>
        </p:nvPicPr>
        <p:blipFill>
          <a:blip r:embed="rId2" cstate="print"/>
          <a:srcRect/>
          <a:stretch>
            <a:fillRect/>
          </a:stretch>
        </p:blipFill>
        <p:spPr bwMode="auto">
          <a:xfrm>
            <a:off x="4991100" y="4425913"/>
            <a:ext cx="4152900" cy="2432087"/>
          </a:xfrm>
          <a:prstGeom prst="rect">
            <a:avLst/>
          </a:prstGeom>
          <a:noFill/>
        </p:spPr>
      </p:pic>
      <p:sp>
        <p:nvSpPr>
          <p:cNvPr id="5" name="Rectangle 4"/>
          <p:cNvSpPr/>
          <p:nvPr/>
        </p:nvSpPr>
        <p:spPr>
          <a:xfrm>
            <a:off x="1371600" y="1676400"/>
            <a:ext cx="6218296" cy="2554545"/>
          </a:xfrm>
          <a:prstGeom prst="rect">
            <a:avLst/>
          </a:prstGeom>
          <a:solidFill>
            <a:schemeClr val="bg1"/>
          </a:solid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4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Все серверы должны быть в одной временной зоне</a:t>
            </a:r>
            <a:endParaRPr lang="en-US" sz="4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113504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Read-Only Client Connectivity</a:t>
            </a:r>
          </a:p>
        </p:txBody>
      </p:sp>
      <p:grpSp>
        <p:nvGrpSpPr>
          <p:cNvPr id="5" name="Group 4"/>
          <p:cNvGrpSpPr/>
          <p:nvPr/>
        </p:nvGrpSpPr>
        <p:grpSpPr>
          <a:xfrm>
            <a:off x="443620" y="1143001"/>
            <a:ext cx="8243180" cy="2139961"/>
            <a:chOff x="443620" y="1143000"/>
            <a:chExt cx="8243180" cy="2139961"/>
          </a:xfrm>
        </p:grpSpPr>
        <p:sp>
          <p:nvSpPr>
            <p:cNvPr id="6" name="Rectangle 5"/>
            <p:cNvSpPr/>
            <p:nvPr/>
          </p:nvSpPr>
          <p:spPr>
            <a:xfrm>
              <a:off x="443620" y="1143000"/>
              <a:ext cx="8243180" cy="584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r>
                <a:rPr lang="ru-RU" sz="1600" dirty="0" smtClean="0">
                  <a:solidFill>
                    <a:schemeClr val="bg1">
                      <a:alpha val="99000"/>
                    </a:schemeClr>
                  </a:solidFill>
                </a:rPr>
                <a:t>Обработка соединений для «читающих» клиентов определяется настройками реплики и свойством соединения (</a:t>
              </a:r>
              <a:r>
                <a:rPr lang="en-US" sz="1600" dirty="0" smtClean="0">
                  <a:solidFill>
                    <a:schemeClr val="bg1">
                      <a:alpha val="99000"/>
                    </a:schemeClr>
                  </a:solidFill>
                </a:rPr>
                <a:t>Availability </a:t>
              </a:r>
              <a:r>
                <a:rPr lang="en-US" sz="1600" dirty="0">
                  <a:solidFill>
                    <a:schemeClr val="bg1">
                      <a:alpha val="99000"/>
                    </a:schemeClr>
                  </a:solidFill>
                </a:rPr>
                <a:t>Replica Option+ </a:t>
              </a:r>
              <a:r>
                <a:rPr lang="en-US" sz="1600" dirty="0" err="1" smtClean="0">
                  <a:solidFill>
                    <a:schemeClr val="bg1">
                      <a:alpha val="99000"/>
                    </a:schemeClr>
                  </a:solidFill>
                </a:rPr>
                <a:t>ApplicationIntent</a:t>
              </a:r>
              <a:r>
                <a:rPr lang="ru-RU" sz="1600" dirty="0" smtClean="0">
                  <a:solidFill>
                    <a:schemeClr val="bg1">
                      <a:alpha val="99000"/>
                    </a:schemeClr>
                  </a:solidFill>
                </a:rPr>
                <a:t>)</a:t>
              </a:r>
              <a:endParaRPr lang="en-US" sz="1600" dirty="0">
                <a:solidFill>
                  <a:schemeClr val="bg1">
                    <a:alpha val="99000"/>
                  </a:schemeClr>
                </a:solidFill>
              </a:endParaRPr>
            </a:p>
          </p:txBody>
        </p:sp>
        <p:sp>
          <p:nvSpPr>
            <p:cNvPr id="7" name="Rectangle 6"/>
            <p:cNvSpPr/>
            <p:nvPr/>
          </p:nvSpPr>
          <p:spPr>
            <a:xfrm>
              <a:off x="457200" y="1787167"/>
              <a:ext cx="8229600" cy="14957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55448" tIns="182880" bIns="182880" rtlCol="0" anchor="t">
              <a:spAutoFit/>
            </a:bodyPr>
            <a:lstStyle/>
            <a:p>
              <a:pPr>
                <a:lnSpc>
                  <a:spcPct val="90000"/>
                </a:lnSpc>
                <a:spcBef>
                  <a:spcPts val="1800"/>
                </a:spcBef>
              </a:pPr>
              <a:r>
                <a:rPr lang="en-US" sz="1600" dirty="0" err="1">
                  <a:solidFill>
                    <a:schemeClr val="tx1">
                      <a:alpha val="99000"/>
                    </a:schemeClr>
                  </a:solidFill>
                </a:rPr>
                <a:t>ApplicationIntent</a:t>
              </a:r>
              <a:r>
                <a:rPr lang="en-US" sz="1600" dirty="0">
                  <a:solidFill>
                    <a:schemeClr val="tx1">
                      <a:alpha val="99000"/>
                    </a:schemeClr>
                  </a:solidFill>
                </a:rPr>
                <a:t> </a:t>
              </a:r>
              <a:r>
                <a:rPr lang="ru-RU" sz="1600" dirty="0" smtClean="0">
                  <a:solidFill>
                    <a:schemeClr val="tx1">
                      <a:alpha val="99000"/>
                    </a:schemeClr>
                  </a:solidFill>
                </a:rPr>
                <a:t>– свойство соединения</a:t>
              </a:r>
              <a:r>
                <a:rPr lang="en-US" sz="1600" dirty="0" smtClean="0">
                  <a:solidFill>
                    <a:schemeClr val="tx1">
                      <a:alpha val="99000"/>
                    </a:schemeClr>
                  </a:solidFill>
                </a:rPr>
                <a:t> </a:t>
              </a:r>
              <a:endParaRPr lang="en-US" sz="1600" dirty="0">
                <a:solidFill>
                  <a:schemeClr val="tx1">
                    <a:alpha val="99000"/>
                  </a:schemeClr>
                </a:solidFill>
              </a:endParaRPr>
            </a:p>
            <a:p>
              <a:pPr>
                <a:lnSpc>
                  <a:spcPct val="90000"/>
                </a:lnSpc>
                <a:spcBef>
                  <a:spcPts val="1800"/>
                </a:spcBef>
              </a:pPr>
              <a:r>
                <a:rPr lang="en-US" sz="1600" dirty="0">
                  <a:solidFill>
                    <a:schemeClr val="tx1">
                      <a:alpha val="99000"/>
                    </a:schemeClr>
                  </a:solidFill>
                </a:rPr>
                <a:t>Replica option </a:t>
              </a:r>
              <a:r>
                <a:rPr lang="ru-RU" sz="1600" dirty="0" smtClean="0">
                  <a:solidFill>
                    <a:schemeClr val="tx1">
                      <a:alpha val="99000"/>
                    </a:schemeClr>
                  </a:solidFill>
                </a:rPr>
                <a:t>определяет доступность реплики в режиме </a:t>
              </a:r>
              <a:r>
                <a:rPr lang="en-US" sz="1600" dirty="0" smtClean="0">
                  <a:solidFill>
                    <a:schemeClr val="tx1">
                      <a:alpha val="99000"/>
                    </a:schemeClr>
                  </a:solidFill>
                </a:rPr>
                <a:t>secondary:</a:t>
              </a:r>
              <a:endParaRPr lang="ru-RU" sz="1600" dirty="0" smtClean="0">
                <a:solidFill>
                  <a:schemeClr val="tx1">
                    <a:alpha val="99000"/>
                  </a:schemeClr>
                </a:solidFill>
              </a:endParaRPr>
            </a:p>
            <a:p>
              <a:pPr>
                <a:lnSpc>
                  <a:spcPct val="90000"/>
                </a:lnSpc>
                <a:spcBef>
                  <a:spcPts val="1800"/>
                </a:spcBef>
              </a:pPr>
              <a:r>
                <a:rPr lang="en-US" sz="1600" dirty="0">
                  <a:solidFill>
                    <a:schemeClr val="tx1">
                      <a:alpha val="99000"/>
                    </a:schemeClr>
                  </a:solidFill>
                </a:rPr>
                <a:t>SECONDARY_ROLE ( ALLOW_CONNECTIONS = { NO | READ_ONLY | ALL } )</a:t>
              </a:r>
            </a:p>
          </p:txBody>
        </p:sp>
      </p:grpSp>
      <p:grpSp>
        <p:nvGrpSpPr>
          <p:cNvPr id="8" name="Group 7"/>
          <p:cNvGrpSpPr/>
          <p:nvPr/>
        </p:nvGrpSpPr>
        <p:grpSpPr>
          <a:xfrm>
            <a:off x="443620" y="3429001"/>
            <a:ext cx="8243180" cy="1456697"/>
            <a:chOff x="443620" y="1143000"/>
            <a:chExt cx="8243180" cy="1456697"/>
          </a:xfrm>
        </p:grpSpPr>
        <p:sp>
          <p:nvSpPr>
            <p:cNvPr id="9" name="Rectangle 8"/>
            <p:cNvSpPr/>
            <p:nvPr/>
          </p:nvSpPr>
          <p:spPr>
            <a:xfrm>
              <a:off x="443620" y="1143000"/>
              <a:ext cx="8243180" cy="584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r>
                <a:rPr lang="en-US" sz="1600" dirty="0">
                  <a:solidFill>
                    <a:schemeClr val="bg1">
                      <a:alpha val="99000"/>
                    </a:schemeClr>
                  </a:solidFill>
                </a:rPr>
                <a:t>Read-Only Routing </a:t>
              </a:r>
              <a:r>
                <a:rPr lang="ru-RU" sz="1600" dirty="0" smtClean="0">
                  <a:solidFill>
                    <a:schemeClr val="bg1">
                      <a:alpha val="99000"/>
                    </a:schemeClr>
                  </a:solidFill>
                </a:rPr>
                <a:t>обеспечивает перенаправление клиентских соединений при изменении роли. Доступно только при подключении через </a:t>
              </a:r>
              <a:r>
                <a:rPr lang="en-US" sz="1600" dirty="0" smtClean="0">
                  <a:solidFill>
                    <a:schemeClr val="bg1">
                      <a:alpha val="99000"/>
                    </a:schemeClr>
                  </a:solidFill>
                </a:rPr>
                <a:t>Listener</a:t>
              </a:r>
              <a:r>
                <a:rPr lang="ru-RU" sz="1600" dirty="0" smtClean="0">
                  <a:solidFill>
                    <a:schemeClr val="bg1">
                      <a:alpha val="99000"/>
                    </a:schemeClr>
                  </a:solidFill>
                </a:rPr>
                <a:t>.</a:t>
              </a:r>
              <a:endParaRPr lang="en-US" sz="1600" dirty="0">
                <a:solidFill>
                  <a:schemeClr val="bg1">
                    <a:alpha val="99000"/>
                  </a:schemeClr>
                </a:solidFill>
              </a:endParaRPr>
            </a:p>
          </p:txBody>
        </p:sp>
        <p:sp>
          <p:nvSpPr>
            <p:cNvPr id="10" name="Rectangle 9"/>
            <p:cNvSpPr/>
            <p:nvPr/>
          </p:nvSpPr>
          <p:spPr>
            <a:xfrm>
              <a:off x="457200" y="1787167"/>
              <a:ext cx="8229600" cy="8125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55448" tIns="182880" bIns="182880" rtlCol="0" anchor="t">
              <a:spAutoFit/>
            </a:bodyPr>
            <a:lstStyle/>
            <a:p>
              <a:pPr>
                <a:lnSpc>
                  <a:spcPct val="90000"/>
                </a:lnSpc>
                <a:spcBef>
                  <a:spcPts val="1800"/>
                </a:spcBef>
              </a:pPr>
              <a:r>
                <a:rPr lang="ru-RU" sz="1600" dirty="0" smtClean="0">
                  <a:solidFill>
                    <a:schemeClr val="tx1">
                      <a:alpha val="99000"/>
                    </a:schemeClr>
                  </a:solidFill>
                </a:rPr>
                <a:t>Обеспечивает прозрачное перенаправление клиентских соединений между репликами</a:t>
              </a:r>
              <a:endParaRPr lang="en-US" sz="1600" dirty="0">
                <a:solidFill>
                  <a:schemeClr val="tx1">
                    <a:alpha val="99000"/>
                  </a:schemeClr>
                </a:solidFill>
              </a:endParaRPr>
            </a:p>
          </p:txBody>
        </p:sp>
      </p:grpSp>
    </p:spTree>
    <p:extLst>
      <p:ext uri="{BB962C8B-B14F-4D97-AF65-F5344CB8AC3E}">
        <p14:creationId xmlns:p14="http://schemas.microsoft.com/office/powerpoint/2010/main" val="3660022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C00000"/>
                </a:solidFill>
              </a:rPr>
              <a:t>AlwaysOn Failover Cluster Instances</a:t>
            </a:r>
            <a:br>
              <a:rPr lang="en-US" dirty="0">
                <a:solidFill>
                  <a:srgbClr val="C00000"/>
                </a:solidFill>
              </a:rPr>
            </a:br>
            <a:r>
              <a:rPr lang="ru-RU" dirty="0" smtClean="0">
                <a:solidFill>
                  <a:srgbClr val="C00000"/>
                </a:solidFill>
              </a:rPr>
              <a:t>Защита на уровне экземпляра</a:t>
            </a:r>
            <a:endParaRPr lang="en-US" dirty="0">
              <a:solidFill>
                <a:srgbClr val="C00000"/>
              </a:solidFill>
            </a:endParaRPr>
          </a:p>
        </p:txBody>
      </p:sp>
    </p:spTree>
    <p:extLst>
      <p:ext uri="{BB962C8B-B14F-4D97-AF65-F5344CB8AC3E}">
        <p14:creationId xmlns:p14="http://schemas.microsoft.com/office/powerpoint/2010/main" val="3615737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86" y="304800"/>
            <a:ext cx="8229600" cy="563563"/>
          </a:xfrm>
        </p:spPr>
        <p:txBody>
          <a:bodyPr>
            <a:normAutofit fontScale="90000"/>
          </a:bodyPr>
          <a:lstStyle/>
          <a:p>
            <a:r>
              <a:rPr lang="ru-RU" dirty="0" smtClean="0"/>
              <a:t>Основные расширения</a:t>
            </a:r>
            <a:endParaRPr lang="en-US" dirty="0"/>
          </a:p>
        </p:txBody>
      </p:sp>
      <p:sp>
        <p:nvSpPr>
          <p:cNvPr id="5" name="Rectangle 4"/>
          <p:cNvSpPr/>
          <p:nvPr/>
        </p:nvSpPr>
        <p:spPr>
          <a:xfrm>
            <a:off x="457200" y="914400"/>
            <a:ext cx="8382000" cy="2092881"/>
          </a:xfrm>
          <a:prstGeom prst="rect">
            <a:avLst/>
          </a:prstGeom>
        </p:spPr>
        <p:txBody>
          <a:bodyPr wrap="square">
            <a:spAutoFit/>
          </a:bodyPr>
          <a:lstStyle/>
          <a:p>
            <a:pPr lvl="0"/>
            <a:r>
              <a:rPr lang="ru-RU" sz="2000" b="1" dirty="0" smtClean="0">
                <a:solidFill>
                  <a:schemeClr val="accent1">
                    <a:alpha val="99000"/>
                  </a:schemeClr>
                </a:solidFill>
              </a:rPr>
              <a:t>Ускорение перехода экземпляра</a:t>
            </a:r>
            <a:r>
              <a:rPr lang="en-US" sz="2000" b="1" dirty="0" smtClean="0">
                <a:solidFill>
                  <a:schemeClr val="accent1">
                    <a:alpha val="99000"/>
                  </a:schemeClr>
                </a:solidFill>
              </a:rPr>
              <a:t> </a:t>
            </a:r>
            <a:r>
              <a:rPr lang="en-US" sz="2000" b="1" dirty="0" smtClean="0">
                <a:solidFill>
                  <a:schemeClr val="bg1">
                    <a:alpha val="99000"/>
                  </a:schemeClr>
                </a:solidFill>
              </a:rPr>
              <a:t/>
            </a:r>
            <a:br>
              <a:rPr lang="en-US" sz="2000" b="1" dirty="0" smtClean="0">
                <a:solidFill>
                  <a:schemeClr val="bg1">
                    <a:alpha val="99000"/>
                  </a:schemeClr>
                </a:solidFill>
              </a:rPr>
            </a:br>
            <a:r>
              <a:rPr lang="ru-RU" sz="2000" dirty="0" smtClean="0">
                <a:solidFill>
                  <a:schemeClr val="tx1">
                    <a:alpha val="99000"/>
                  </a:schemeClr>
                </a:solidFill>
              </a:rPr>
              <a:t>За счет предсказуемости подъема БД на резервном узле </a:t>
            </a:r>
          </a:p>
          <a:p>
            <a:pPr lvl="0"/>
            <a:r>
              <a:rPr lang="ru-RU" sz="2000" dirty="0" smtClean="0">
                <a:solidFill>
                  <a:schemeClr val="tx1">
                    <a:alpha val="99000"/>
                  </a:schemeClr>
                </a:solidFill>
              </a:rPr>
              <a:t>(</a:t>
            </a:r>
            <a:r>
              <a:rPr lang="en-US" sz="2000" dirty="0">
                <a:solidFill>
                  <a:schemeClr val="tx1">
                    <a:alpha val="99000"/>
                  </a:schemeClr>
                </a:solidFill>
              </a:rPr>
              <a:t>ALTER DATABASE … SET TARGET_RECOVERY_TIME = </a:t>
            </a:r>
            <a:r>
              <a:rPr lang="en-US" sz="2000" dirty="0" err="1">
                <a:solidFill>
                  <a:schemeClr val="tx1">
                    <a:alpha val="99000"/>
                  </a:schemeClr>
                </a:solidFill>
              </a:rPr>
              <a:t>target_recovery_time</a:t>
            </a:r>
            <a:r>
              <a:rPr lang="en-US" sz="2000" dirty="0">
                <a:solidFill>
                  <a:schemeClr val="tx1">
                    <a:alpha val="99000"/>
                  </a:schemeClr>
                </a:solidFill>
              </a:rPr>
              <a:t> { SECONDS | MINUTES </a:t>
            </a:r>
            <a:r>
              <a:rPr lang="en-US" sz="2000" dirty="0" smtClean="0">
                <a:solidFill>
                  <a:schemeClr val="tx1">
                    <a:alpha val="99000"/>
                  </a:schemeClr>
                </a:solidFill>
              </a:rPr>
              <a:t>}</a:t>
            </a:r>
            <a:r>
              <a:rPr lang="ru-RU" sz="2000" dirty="0" smtClean="0">
                <a:solidFill>
                  <a:schemeClr val="tx1">
                    <a:alpha val="99000"/>
                  </a:schemeClr>
                </a:solidFill>
              </a:rPr>
              <a:t>)</a:t>
            </a:r>
          </a:p>
          <a:p>
            <a:pPr lvl="0">
              <a:spcBef>
                <a:spcPts val="600"/>
              </a:spcBef>
            </a:pPr>
            <a:r>
              <a:rPr lang="ru-RU" sz="2000" b="1" dirty="0" smtClean="0">
                <a:solidFill>
                  <a:schemeClr val="accent1">
                    <a:alpha val="99000"/>
                  </a:schemeClr>
                </a:solidFill>
              </a:rPr>
              <a:t>Встроенная поддержка кластеров в разных подсетях </a:t>
            </a:r>
            <a:r>
              <a:rPr lang="ru-RU" sz="2000" dirty="0" smtClean="0">
                <a:solidFill>
                  <a:schemeClr val="tx1">
                    <a:alpha val="99000"/>
                  </a:schemeClr>
                </a:solidFill>
              </a:rPr>
              <a:t>Обеспечивает не только </a:t>
            </a:r>
            <a:r>
              <a:rPr lang="ru-RU" sz="2000" dirty="0" err="1" smtClean="0">
                <a:solidFill>
                  <a:schemeClr val="tx1">
                    <a:alpha val="99000"/>
                  </a:schemeClr>
                </a:solidFill>
              </a:rPr>
              <a:t>отказо</a:t>
            </a:r>
            <a:r>
              <a:rPr lang="ru-RU" sz="2000" dirty="0" smtClean="0">
                <a:solidFill>
                  <a:schemeClr val="tx1">
                    <a:alpha val="99000"/>
                  </a:schemeClr>
                </a:solidFill>
              </a:rPr>
              <a:t>, но и </a:t>
            </a:r>
            <a:r>
              <a:rPr lang="ru-RU" sz="2000" dirty="0" err="1" smtClean="0">
                <a:solidFill>
                  <a:schemeClr val="tx1">
                    <a:alpha val="99000"/>
                  </a:schemeClr>
                </a:solidFill>
              </a:rPr>
              <a:t>катастрофо</a:t>
            </a:r>
            <a:r>
              <a:rPr lang="ru-RU" sz="2000" dirty="0" smtClean="0">
                <a:solidFill>
                  <a:schemeClr val="tx1">
                    <a:alpha val="99000"/>
                  </a:schemeClr>
                </a:solidFill>
              </a:rPr>
              <a:t> устойчивость</a:t>
            </a:r>
            <a:endParaRPr lang="en-US" sz="2000" dirty="0">
              <a:solidFill>
                <a:schemeClr val="tx1">
                  <a:alpha val="99000"/>
                </a:schemeClr>
              </a:solidFill>
            </a:endParaRPr>
          </a:p>
        </p:txBody>
      </p:sp>
      <p:sp>
        <p:nvSpPr>
          <p:cNvPr id="6" name="Rectangle 5"/>
          <p:cNvSpPr/>
          <p:nvPr/>
        </p:nvSpPr>
        <p:spPr>
          <a:xfrm>
            <a:off x="228600" y="2980759"/>
            <a:ext cx="8763000" cy="3801041"/>
          </a:xfrm>
          <a:prstGeom prst="rect">
            <a:avLst/>
          </a:prstGeom>
          <a:solidFill>
            <a:schemeClr val="bg1"/>
          </a:solidFill>
        </p:spPr>
        <p:txBody>
          <a:bodyPr wrap="square">
            <a:spAutoFit/>
          </a:bodyPr>
          <a:lstStyle/>
          <a:p>
            <a:pPr lvl="0"/>
            <a:r>
              <a:rPr lang="ru-RU" sz="2000" b="1" dirty="0" smtClean="0">
                <a:solidFill>
                  <a:schemeClr val="accent1">
                    <a:alpha val="99000"/>
                  </a:schemeClr>
                </a:solidFill>
              </a:rPr>
              <a:t>Гибкая политика перехода</a:t>
            </a:r>
            <a:endParaRPr lang="en-US" sz="2000" b="1" dirty="0">
              <a:solidFill>
                <a:schemeClr val="accent1">
                  <a:alpha val="99000"/>
                </a:schemeClr>
              </a:solidFill>
            </a:endParaRPr>
          </a:p>
          <a:p>
            <a:pPr marL="342900" lvl="0" indent="-342900">
              <a:buClr>
                <a:srgbClr val="FF0000"/>
              </a:buClr>
              <a:buFont typeface="Wingdings" pitchFamily="2" charset="2"/>
              <a:buChar char="Ø"/>
            </a:pPr>
            <a:r>
              <a:rPr lang="ru-RU" dirty="0" smtClean="0">
                <a:solidFill>
                  <a:schemeClr val="tx1">
                    <a:alpha val="99000"/>
                  </a:schemeClr>
                </a:solidFill>
              </a:rPr>
              <a:t>Устраняет ложные переходы</a:t>
            </a:r>
            <a:endParaRPr lang="en-US" dirty="0">
              <a:solidFill>
                <a:schemeClr val="tx1">
                  <a:alpha val="99000"/>
                </a:schemeClr>
              </a:solidFill>
            </a:endParaRPr>
          </a:p>
          <a:p>
            <a:pPr marL="342900" lvl="0" indent="-342900">
              <a:buClr>
                <a:srgbClr val="FF0000"/>
              </a:buClr>
              <a:buFont typeface="Wingdings" pitchFamily="2" charset="2"/>
              <a:buChar char="Ø"/>
            </a:pPr>
            <a:r>
              <a:rPr lang="ru-RU" dirty="0" smtClean="0">
                <a:solidFill>
                  <a:schemeClr val="tx1">
                    <a:alpha val="99000"/>
                  </a:schemeClr>
                </a:solidFill>
              </a:rPr>
              <a:t>Позволяет конфигурировать уровни </a:t>
            </a:r>
            <a:r>
              <a:rPr lang="en-US" dirty="0" smtClean="0">
                <a:solidFill>
                  <a:schemeClr val="tx1">
                    <a:alpha val="99000"/>
                  </a:schemeClr>
                </a:solidFill>
              </a:rPr>
              <a:t>Configurable </a:t>
            </a:r>
            <a:r>
              <a:rPr lang="en-US" dirty="0">
                <a:solidFill>
                  <a:schemeClr val="tx1">
                    <a:alpha val="99000"/>
                  </a:schemeClr>
                </a:solidFill>
              </a:rPr>
              <a:t>failure condition levels</a:t>
            </a:r>
          </a:p>
          <a:p>
            <a:pPr marL="342900" lvl="0" indent="-342900">
              <a:buClr>
                <a:srgbClr val="FF0000"/>
              </a:buClr>
              <a:buFont typeface="Wingdings" pitchFamily="2" charset="2"/>
              <a:buChar char="Ø"/>
            </a:pPr>
            <a:r>
              <a:rPr lang="ru-RU" dirty="0" smtClean="0">
                <a:solidFill>
                  <a:schemeClr val="tx1">
                    <a:alpha val="99000"/>
                  </a:schemeClr>
                </a:solidFill>
              </a:rPr>
              <a:t>Более качественная диагностика - </a:t>
            </a:r>
            <a:r>
              <a:rPr lang="en-US" b="1" dirty="0" err="1" smtClean="0"/>
              <a:t>sp_server_diagnostics</a:t>
            </a:r>
            <a:endParaRPr lang="en-US" dirty="0">
              <a:solidFill>
                <a:schemeClr val="accent1">
                  <a:alpha val="99000"/>
                </a:schemeClr>
              </a:solidFill>
            </a:endParaRPr>
          </a:p>
          <a:p>
            <a:pPr lvl="0">
              <a:spcBef>
                <a:spcPts val="600"/>
              </a:spcBef>
              <a:spcAft>
                <a:spcPts val="600"/>
              </a:spcAft>
            </a:pPr>
            <a:r>
              <a:rPr lang="en-US" sz="1600" b="1" dirty="0">
                <a:solidFill>
                  <a:schemeClr val="accent1">
                    <a:alpha val="99000"/>
                  </a:schemeClr>
                </a:solidFill>
              </a:rPr>
              <a:t>Starting SQL Server 2012, system databases (Master, Model, MSDB, and </a:t>
            </a:r>
            <a:r>
              <a:rPr lang="en-US" sz="1600" b="1" dirty="0" err="1">
                <a:solidFill>
                  <a:schemeClr val="accent1">
                    <a:alpha val="99000"/>
                  </a:schemeClr>
                </a:solidFill>
              </a:rPr>
              <a:t>TempDB</a:t>
            </a:r>
            <a:r>
              <a:rPr lang="en-US" sz="1600" b="1" dirty="0">
                <a:solidFill>
                  <a:schemeClr val="accent1">
                    <a:alpha val="99000"/>
                  </a:schemeClr>
                </a:solidFill>
              </a:rPr>
              <a:t>), and Database Engine user databases can be installed with Server Message Block (SMB) file server as a storage option. This applies to both SQL Server stand-alone and SQL Server failover cluster installations (FCI</a:t>
            </a:r>
            <a:r>
              <a:rPr lang="en-US" sz="1600" b="1" dirty="0" smtClean="0">
                <a:solidFill>
                  <a:schemeClr val="accent1">
                    <a:alpha val="99000"/>
                  </a:schemeClr>
                </a:solidFill>
              </a:rPr>
              <a:t>)</a:t>
            </a:r>
            <a:r>
              <a:rPr lang="en-US" sz="2000" b="1" dirty="0" smtClean="0">
                <a:solidFill>
                  <a:schemeClr val="accent1">
                    <a:alpha val="99000"/>
                  </a:schemeClr>
                </a:solidFill>
              </a:rPr>
              <a:t> </a:t>
            </a:r>
            <a:endParaRPr lang="en-US" sz="2000" b="1" dirty="0">
              <a:solidFill>
                <a:schemeClr val="accent1">
                  <a:alpha val="99000"/>
                </a:schemeClr>
              </a:solidFill>
            </a:endParaRPr>
          </a:p>
          <a:p>
            <a:pPr lvl="0">
              <a:spcBef>
                <a:spcPts val="600"/>
              </a:spcBef>
              <a:spcAft>
                <a:spcPts val="600"/>
              </a:spcAft>
            </a:pPr>
            <a:r>
              <a:rPr lang="ru-RU" dirty="0" smtClean="0"/>
              <a:t>Позволяет выполнить консолидацию более 26 экземпляров</a:t>
            </a:r>
            <a:r>
              <a:rPr lang="en-US" dirty="0" smtClean="0"/>
              <a:t> </a:t>
            </a:r>
            <a:r>
              <a:rPr lang="ru-RU" dirty="0" smtClean="0">
                <a:solidFill>
                  <a:schemeClr val="tx1">
                    <a:alpha val="99000"/>
                  </a:schemeClr>
                </a:solidFill>
              </a:rPr>
              <a:t>(</a:t>
            </a:r>
            <a:r>
              <a:rPr lang="en-US" i="1" dirty="0" smtClean="0">
                <a:solidFill>
                  <a:schemeClr val="tx1">
                    <a:alpha val="99000"/>
                  </a:schemeClr>
                </a:solidFill>
              </a:rPr>
              <a:t>“</a:t>
            </a:r>
            <a:r>
              <a:rPr lang="en-US" i="1" dirty="0"/>
              <a:t>The current results are that TPCC running over an SMB link as described above performs at </a:t>
            </a:r>
            <a:r>
              <a:rPr lang="en-US" b="1" i="1" dirty="0"/>
              <a:t>97% </a:t>
            </a:r>
            <a:r>
              <a:rPr lang="en-US" i="1" dirty="0"/>
              <a:t>of the speed of </a:t>
            </a:r>
            <a:r>
              <a:rPr lang="en-US" i="1" dirty="0" smtClean="0"/>
              <a:t>direct-attach”</a:t>
            </a:r>
            <a:r>
              <a:rPr lang="en-US" dirty="0" smtClean="0"/>
              <a:t>)</a:t>
            </a:r>
            <a:endParaRPr lang="en-US" dirty="0" smtClean="0">
              <a:solidFill>
                <a:schemeClr val="tx1">
                  <a:alpha val="99000"/>
                </a:schemeClr>
              </a:solidFill>
            </a:endParaRPr>
          </a:p>
          <a:p>
            <a:pPr lvl="0">
              <a:spcBef>
                <a:spcPts val="600"/>
              </a:spcBef>
              <a:spcAft>
                <a:spcPts val="600"/>
              </a:spcAft>
            </a:pPr>
            <a:r>
              <a:rPr lang="ru-RU" sz="2000" b="1" dirty="0" smtClean="0">
                <a:solidFill>
                  <a:schemeClr val="accent1">
                    <a:alpha val="99000"/>
                  </a:schemeClr>
                </a:solidFill>
              </a:rPr>
              <a:t>Поддержка </a:t>
            </a:r>
            <a:r>
              <a:rPr lang="en-US" sz="2000" b="1" dirty="0" smtClean="0">
                <a:solidFill>
                  <a:schemeClr val="accent1">
                    <a:alpha val="99000"/>
                  </a:schemeClr>
                </a:solidFill>
              </a:rPr>
              <a:t>TEMPDB </a:t>
            </a:r>
            <a:r>
              <a:rPr lang="ru-RU" sz="2000" b="1" dirty="0" smtClean="0">
                <a:solidFill>
                  <a:schemeClr val="accent1">
                    <a:alpha val="99000"/>
                  </a:schemeClr>
                </a:solidFill>
              </a:rPr>
              <a:t>на локальном диске</a:t>
            </a:r>
            <a:endParaRPr lang="en-US" sz="2000" b="1" dirty="0" smtClean="0">
              <a:solidFill>
                <a:schemeClr val="tx1">
                  <a:alpha val="99000"/>
                </a:schemeClr>
              </a:solidFill>
            </a:endParaRPr>
          </a:p>
        </p:txBody>
      </p:sp>
    </p:spTree>
    <p:extLst>
      <p:ext uri="{BB962C8B-B14F-4D97-AF65-F5344CB8AC3E}">
        <p14:creationId xmlns:p14="http://schemas.microsoft.com/office/powerpoint/2010/main" val="387154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Терминология</a:t>
            </a:r>
            <a:endParaRPr lang="ru-RU" dirty="0"/>
          </a:p>
        </p:txBody>
      </p:sp>
      <p:sp>
        <p:nvSpPr>
          <p:cNvPr id="4" name="Content Placeholder 3"/>
          <p:cNvSpPr>
            <a:spLocks noGrp="1"/>
          </p:cNvSpPr>
          <p:nvPr>
            <p:ph idx="1"/>
          </p:nvPr>
        </p:nvSpPr>
        <p:spPr/>
        <p:txBody>
          <a:bodyPr>
            <a:normAutofit fontScale="62500" lnSpcReduction="20000"/>
          </a:bodyPr>
          <a:lstStyle/>
          <a:p>
            <a:r>
              <a:rPr lang="en-US" dirty="0"/>
              <a:t>1</a:t>
            </a:r>
            <a:r>
              <a:rPr lang="en-US" dirty="0" smtClean="0"/>
              <a:t>.</a:t>
            </a:r>
            <a:r>
              <a:rPr lang="ru-RU" dirty="0" smtClean="0"/>
              <a:t> </a:t>
            </a:r>
            <a:r>
              <a:rPr lang="en-US" dirty="0" smtClean="0"/>
              <a:t> </a:t>
            </a:r>
            <a:r>
              <a:rPr lang="en-US" dirty="0" err="1" smtClean="0"/>
              <a:t>AlwaysOn</a:t>
            </a:r>
            <a:r>
              <a:rPr lang="en-US" dirty="0" smtClean="0"/>
              <a:t> </a:t>
            </a:r>
            <a:r>
              <a:rPr lang="ru-RU" dirty="0" smtClean="0"/>
              <a:t>– «покрывающий» термин для описания отказоустойчивых решений на базе </a:t>
            </a:r>
            <a:r>
              <a:rPr lang="en-US" dirty="0" smtClean="0"/>
              <a:t>SQL </a:t>
            </a:r>
            <a:r>
              <a:rPr lang="en-US" dirty="0"/>
              <a:t>Server </a:t>
            </a:r>
            <a:r>
              <a:rPr lang="en-US" dirty="0" smtClean="0"/>
              <a:t>2012</a:t>
            </a:r>
            <a:endParaRPr lang="en-US" dirty="0"/>
          </a:p>
          <a:p>
            <a:r>
              <a:rPr lang="en-US" dirty="0"/>
              <a:t>2</a:t>
            </a:r>
            <a:r>
              <a:rPr lang="en-US" dirty="0" smtClean="0"/>
              <a:t>.</a:t>
            </a:r>
            <a:r>
              <a:rPr lang="ru-RU" dirty="0" smtClean="0"/>
              <a:t> </a:t>
            </a:r>
            <a:r>
              <a:rPr lang="en-US" dirty="0" err="1" smtClean="0"/>
              <a:t>AlwaysOn</a:t>
            </a:r>
            <a:r>
              <a:rPr lang="en-US" dirty="0" smtClean="0"/>
              <a:t> </a:t>
            </a:r>
            <a:r>
              <a:rPr lang="ru-RU" dirty="0" smtClean="0"/>
              <a:t>описывает два решения</a:t>
            </a:r>
          </a:p>
          <a:p>
            <a:pPr lvl="1"/>
            <a:r>
              <a:rPr lang="en-US" dirty="0" err="1" smtClean="0"/>
              <a:t>AlwaysOn</a:t>
            </a:r>
            <a:r>
              <a:rPr lang="en-US" dirty="0" smtClean="0"/>
              <a:t> </a:t>
            </a:r>
            <a:r>
              <a:rPr lang="en-US" dirty="0"/>
              <a:t>Availability Group (AG) </a:t>
            </a:r>
            <a:r>
              <a:rPr lang="ru-RU" dirty="0" smtClean="0"/>
              <a:t>для защиты на уровне БД</a:t>
            </a:r>
          </a:p>
          <a:p>
            <a:pPr lvl="2"/>
            <a:r>
              <a:rPr lang="ru-RU" dirty="0" smtClean="0"/>
              <a:t>Физическая репликация записей журнала транзакций </a:t>
            </a:r>
            <a:r>
              <a:rPr lang="en-US" dirty="0" smtClean="0"/>
              <a:t>(</a:t>
            </a:r>
            <a:r>
              <a:rPr lang="ru-RU" dirty="0" smtClean="0"/>
              <a:t>сходное с </a:t>
            </a:r>
            <a:r>
              <a:rPr lang="ru-RU" dirty="0" err="1" smtClean="0"/>
              <a:t>зеркалированием</a:t>
            </a:r>
            <a:r>
              <a:rPr lang="en-US" dirty="0" smtClean="0"/>
              <a:t>) </a:t>
            </a:r>
            <a:r>
              <a:rPr lang="ru-RU" dirty="0" smtClean="0"/>
              <a:t>для синхронизации </a:t>
            </a:r>
            <a:r>
              <a:rPr lang="en-US" dirty="0" smtClean="0"/>
              <a:t>Primary-Secondary </a:t>
            </a:r>
            <a:r>
              <a:rPr lang="ru-RU" dirty="0" smtClean="0"/>
              <a:t>серверов</a:t>
            </a:r>
          </a:p>
          <a:p>
            <a:pPr lvl="1"/>
            <a:r>
              <a:rPr lang="en-US" dirty="0" err="1" smtClean="0"/>
              <a:t>AlwaysOn</a:t>
            </a:r>
            <a:r>
              <a:rPr lang="en-US" dirty="0" smtClean="0"/>
              <a:t> </a:t>
            </a:r>
            <a:r>
              <a:rPr lang="en-US" dirty="0"/>
              <a:t>Failover Cluster Instance (FCI) </a:t>
            </a:r>
            <a:r>
              <a:rPr lang="ru-RU" dirty="0" smtClean="0"/>
              <a:t>для защиты на уровне экземпляра </a:t>
            </a:r>
            <a:r>
              <a:rPr lang="en-US" dirty="0" smtClean="0"/>
              <a:t>(</a:t>
            </a:r>
            <a:r>
              <a:rPr lang="ru-RU" dirty="0" smtClean="0"/>
              <a:t>расширенные возможности </a:t>
            </a:r>
            <a:r>
              <a:rPr lang="en-US" dirty="0" smtClean="0"/>
              <a:t>SQL </a:t>
            </a:r>
            <a:r>
              <a:rPr lang="en-US" dirty="0"/>
              <a:t>Server Failover Cluster </a:t>
            </a:r>
            <a:r>
              <a:rPr lang="en-US" dirty="0" smtClean="0"/>
              <a:t>Instance)</a:t>
            </a:r>
            <a:endParaRPr lang="ru-RU" dirty="0" smtClean="0"/>
          </a:p>
          <a:p>
            <a:pPr lvl="2"/>
            <a:r>
              <a:rPr lang="ru-RU" dirty="0" smtClean="0"/>
              <a:t>Классическая схема с разделяемым хранилищем, без синхронизации журналов</a:t>
            </a:r>
            <a:r>
              <a:rPr lang="en-US" dirty="0" smtClean="0"/>
              <a:t> (</a:t>
            </a:r>
            <a:r>
              <a:rPr lang="ru-RU" dirty="0" smtClean="0"/>
              <a:t>возможно использование </a:t>
            </a:r>
            <a:r>
              <a:rPr lang="en-US" dirty="0" smtClean="0"/>
              <a:t>SRDF </a:t>
            </a:r>
            <a:r>
              <a:rPr lang="ru-RU" dirty="0" smtClean="0"/>
              <a:t>в соответствующих сценариях</a:t>
            </a:r>
            <a:r>
              <a:rPr lang="en-US" dirty="0" smtClean="0"/>
              <a:t>)</a:t>
            </a:r>
            <a:endParaRPr lang="en-US" dirty="0"/>
          </a:p>
          <a:p>
            <a:r>
              <a:rPr lang="en-US" dirty="0" smtClean="0"/>
              <a:t>3.</a:t>
            </a:r>
            <a:r>
              <a:rPr lang="ru-RU" dirty="0" smtClean="0"/>
              <a:t> В обоих решения используется </a:t>
            </a:r>
            <a:r>
              <a:rPr lang="en-US" dirty="0" smtClean="0"/>
              <a:t>Windows </a:t>
            </a:r>
            <a:r>
              <a:rPr lang="en-US" dirty="0"/>
              <a:t>Server Failover </a:t>
            </a:r>
            <a:r>
              <a:rPr lang="en-US" dirty="0" smtClean="0"/>
              <a:t>Cluster</a:t>
            </a:r>
            <a:endParaRPr lang="ru-RU" dirty="0" smtClean="0"/>
          </a:p>
          <a:p>
            <a:pPr lvl="1"/>
            <a:r>
              <a:rPr lang="ru-RU" dirty="0" smtClean="0"/>
              <a:t>И </a:t>
            </a:r>
            <a:r>
              <a:rPr lang="en-US" dirty="0" err="1" smtClean="0"/>
              <a:t>AlwaysOn</a:t>
            </a:r>
            <a:r>
              <a:rPr lang="en-US" dirty="0" smtClean="0"/>
              <a:t> </a:t>
            </a:r>
            <a:r>
              <a:rPr lang="en-US" dirty="0"/>
              <a:t>AG </a:t>
            </a:r>
            <a:r>
              <a:rPr lang="ru-RU" dirty="0" smtClean="0"/>
              <a:t>и </a:t>
            </a:r>
            <a:r>
              <a:rPr lang="en-US" dirty="0" err="1" smtClean="0"/>
              <a:t>AlwaysOn</a:t>
            </a:r>
            <a:r>
              <a:rPr lang="en-US" dirty="0" smtClean="0"/>
              <a:t> </a:t>
            </a:r>
            <a:r>
              <a:rPr lang="en-US" dirty="0"/>
              <a:t>FCI </a:t>
            </a:r>
            <a:r>
              <a:rPr lang="ru-RU" dirty="0" smtClean="0"/>
              <a:t>требуют нахождения всех узлов в одном </a:t>
            </a:r>
            <a:r>
              <a:rPr lang="en-US" dirty="0" smtClean="0"/>
              <a:t>Windows </a:t>
            </a:r>
            <a:r>
              <a:rPr lang="en-US" dirty="0"/>
              <a:t>Server Failover </a:t>
            </a:r>
            <a:r>
              <a:rPr lang="en-US" dirty="0" smtClean="0"/>
              <a:t>Cluster </a:t>
            </a:r>
            <a:r>
              <a:rPr lang="en-US" dirty="0"/>
              <a:t>(WSFC), </a:t>
            </a:r>
            <a:r>
              <a:rPr lang="ru-RU" dirty="0" smtClean="0"/>
              <a:t>отличие в том, что </a:t>
            </a:r>
            <a:r>
              <a:rPr lang="en-US" dirty="0" err="1" smtClean="0"/>
              <a:t>AlwaysOn</a:t>
            </a:r>
            <a:r>
              <a:rPr lang="en-US" dirty="0" smtClean="0"/>
              <a:t> </a:t>
            </a:r>
            <a:r>
              <a:rPr lang="en-US" dirty="0"/>
              <a:t>FCI </a:t>
            </a:r>
            <a:r>
              <a:rPr lang="ru-RU" dirty="0" smtClean="0"/>
              <a:t>также требует разделяемого хранилища</a:t>
            </a:r>
          </a:p>
          <a:p>
            <a:pPr lvl="1"/>
            <a:r>
              <a:rPr lang="en-US" dirty="0" err="1" smtClean="0"/>
              <a:t>AlwaysOn</a:t>
            </a:r>
            <a:r>
              <a:rPr lang="en-US" dirty="0" smtClean="0"/>
              <a:t> </a:t>
            </a:r>
            <a:r>
              <a:rPr lang="en-US" dirty="0"/>
              <a:t>AG </a:t>
            </a:r>
            <a:r>
              <a:rPr lang="ru-RU" dirty="0" smtClean="0"/>
              <a:t>похож на </a:t>
            </a:r>
            <a:r>
              <a:rPr lang="ru-RU" dirty="0" err="1" smtClean="0"/>
              <a:t>зеркалирование</a:t>
            </a:r>
            <a:r>
              <a:rPr lang="ru-RU" dirty="0" smtClean="0"/>
              <a:t>, когда все узлы работаю с собственными дисками и синхронизация выполняется посредством передачи записей журнала транзакций</a:t>
            </a:r>
            <a:endParaRPr lang="en-US" dirty="0"/>
          </a:p>
          <a:p>
            <a:r>
              <a:rPr lang="en-US" dirty="0" smtClean="0"/>
              <a:t>4.</a:t>
            </a:r>
            <a:r>
              <a:rPr lang="ru-RU" dirty="0" smtClean="0"/>
              <a:t> </a:t>
            </a:r>
            <a:r>
              <a:rPr lang="en-US" dirty="0" err="1" smtClean="0"/>
              <a:t>AlwaysOn</a:t>
            </a:r>
            <a:r>
              <a:rPr lang="en-US" dirty="0" smtClean="0"/>
              <a:t> </a:t>
            </a:r>
            <a:r>
              <a:rPr lang="en-US" dirty="0"/>
              <a:t>FCI </a:t>
            </a:r>
            <a:r>
              <a:rPr lang="ru-RU" dirty="0" smtClean="0"/>
              <a:t>может использоваться совместно с </a:t>
            </a:r>
            <a:r>
              <a:rPr lang="en-US" dirty="0" err="1" smtClean="0"/>
              <a:t>AlwaysOn</a:t>
            </a:r>
            <a:r>
              <a:rPr lang="en-US" dirty="0" smtClean="0"/>
              <a:t> </a:t>
            </a:r>
            <a:r>
              <a:rPr lang="en-US" dirty="0"/>
              <a:t>AG</a:t>
            </a:r>
            <a:endParaRPr lang="ru-RU" dirty="0"/>
          </a:p>
        </p:txBody>
      </p:sp>
    </p:spTree>
    <p:extLst>
      <p:ext uri="{BB962C8B-B14F-4D97-AF65-F5344CB8AC3E}">
        <p14:creationId xmlns:p14="http://schemas.microsoft.com/office/powerpoint/2010/main" val="3948630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143000"/>
          </a:xfrm>
        </p:spPr>
        <p:txBody>
          <a:bodyPr/>
          <a:lstStyle/>
          <a:p>
            <a:r>
              <a:rPr lang="ru-RU" dirty="0" smtClean="0"/>
              <a:t>Гибкая политика перехода</a:t>
            </a:r>
            <a:endParaRPr lang="en-US" dirty="0"/>
          </a:p>
        </p:txBody>
      </p:sp>
      <p:sp>
        <p:nvSpPr>
          <p:cNvPr id="5" name="Rectangle 4"/>
          <p:cNvSpPr/>
          <p:nvPr/>
        </p:nvSpPr>
        <p:spPr>
          <a:xfrm>
            <a:off x="4774942" y="2205097"/>
            <a:ext cx="4114800" cy="2062103"/>
          </a:xfrm>
          <a:prstGeom prst="rect">
            <a:avLst/>
          </a:prstGeom>
        </p:spPr>
        <p:txBody>
          <a:bodyPr wrap="square" rIns="0">
            <a:spAutoFit/>
          </a:bodyPr>
          <a:lstStyle/>
          <a:p>
            <a:pPr>
              <a:spcAft>
                <a:spcPts val="600"/>
              </a:spcAft>
            </a:pPr>
            <a:r>
              <a:rPr lang="en-US" sz="2000" dirty="0" smtClean="0">
                <a:cs typeface="Arial" pitchFamily="34" charset="0"/>
              </a:rPr>
              <a:t>FailureConditionLevel (0 </a:t>
            </a:r>
            <a:r>
              <a:rPr lang="ru-RU" sz="2000" dirty="0" smtClean="0">
                <a:cs typeface="Arial" pitchFamily="34" charset="0"/>
              </a:rPr>
              <a:t>до</a:t>
            </a:r>
            <a:r>
              <a:rPr lang="en-US" sz="2000" dirty="0" smtClean="0">
                <a:cs typeface="Arial" pitchFamily="34" charset="0"/>
              </a:rPr>
              <a:t> 5)</a:t>
            </a:r>
            <a:endParaRPr lang="en-US" sz="2000" dirty="0">
              <a:cs typeface="Arial" pitchFamily="34" charset="0"/>
            </a:endParaRPr>
          </a:p>
          <a:p>
            <a:pPr>
              <a:spcAft>
                <a:spcPts val="600"/>
              </a:spcAft>
            </a:pPr>
            <a:r>
              <a:rPr lang="en-US" sz="1300" dirty="0">
                <a:cs typeface="Arial" pitchFamily="34" charset="0"/>
              </a:rPr>
              <a:t>5 – Failover or restart on any </a:t>
            </a:r>
            <a:r>
              <a:rPr lang="en-US" sz="1300" dirty="0" smtClean="0">
                <a:cs typeface="Arial" pitchFamily="34" charset="0"/>
              </a:rPr>
              <a:t>qualified </a:t>
            </a:r>
            <a:r>
              <a:rPr lang="en-US" sz="1300" dirty="0">
                <a:cs typeface="Arial" pitchFamily="34" charset="0"/>
              </a:rPr>
              <a:t> </a:t>
            </a:r>
            <a:r>
              <a:rPr lang="en-US" sz="1300" dirty="0" smtClean="0">
                <a:cs typeface="Arial" pitchFamily="34" charset="0"/>
              </a:rPr>
              <a:t>failure</a:t>
            </a:r>
          </a:p>
          <a:p>
            <a:pPr>
              <a:spcAft>
                <a:spcPts val="600"/>
              </a:spcAft>
            </a:pPr>
            <a:r>
              <a:rPr lang="en-US" sz="1300" dirty="0" smtClean="0">
                <a:cs typeface="Arial" pitchFamily="34" charset="0"/>
              </a:rPr>
              <a:t>4 </a:t>
            </a:r>
            <a:r>
              <a:rPr lang="en-US" sz="1300" dirty="0">
                <a:cs typeface="Arial" pitchFamily="34" charset="0"/>
              </a:rPr>
              <a:t>– Failover or restart on moderate SQL </a:t>
            </a:r>
            <a:r>
              <a:rPr lang="en-US" sz="1300" dirty="0" smtClean="0">
                <a:cs typeface="Arial" pitchFamily="34" charset="0"/>
              </a:rPr>
              <a:t>Server errors</a:t>
            </a:r>
            <a:endParaRPr lang="en-US" sz="1300" dirty="0">
              <a:cs typeface="Arial" pitchFamily="34" charset="0"/>
            </a:endParaRPr>
          </a:p>
          <a:p>
            <a:pPr>
              <a:spcAft>
                <a:spcPts val="600"/>
              </a:spcAft>
            </a:pPr>
            <a:r>
              <a:rPr lang="en-US" sz="1300" dirty="0">
                <a:cs typeface="Arial" pitchFamily="34" charset="0"/>
              </a:rPr>
              <a:t>3 – Failover or restart on critical SQL Server errors</a:t>
            </a:r>
          </a:p>
          <a:p>
            <a:pPr>
              <a:spcAft>
                <a:spcPts val="600"/>
              </a:spcAft>
            </a:pPr>
            <a:r>
              <a:rPr lang="en-US" sz="1300" dirty="0">
                <a:cs typeface="Arial" pitchFamily="34" charset="0"/>
              </a:rPr>
              <a:t>2 – Failover or restart on SQL Server unresponsive</a:t>
            </a:r>
          </a:p>
          <a:p>
            <a:pPr>
              <a:spcAft>
                <a:spcPts val="600"/>
              </a:spcAft>
            </a:pPr>
            <a:r>
              <a:rPr lang="en-US" sz="1300" dirty="0">
                <a:cs typeface="Arial" pitchFamily="34" charset="0"/>
              </a:rPr>
              <a:t>1 – Failover or restart on SQL Server down</a:t>
            </a:r>
          </a:p>
          <a:p>
            <a:pPr>
              <a:spcAft>
                <a:spcPts val="600"/>
              </a:spcAft>
            </a:pPr>
            <a:r>
              <a:rPr lang="en-US" sz="1300" dirty="0">
                <a:cs typeface="Arial" pitchFamily="34" charset="0"/>
              </a:rPr>
              <a:t>0 – No Automatic Failover or restart</a:t>
            </a:r>
          </a:p>
        </p:txBody>
      </p:sp>
      <p:sp>
        <p:nvSpPr>
          <p:cNvPr id="7" name="Rectangle 6"/>
          <p:cNvSpPr/>
          <p:nvPr/>
        </p:nvSpPr>
        <p:spPr>
          <a:xfrm>
            <a:off x="1120140" y="2078115"/>
            <a:ext cx="2560320" cy="34228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endParaRPr lang="en-US" sz="1600" dirty="0">
              <a:solidFill>
                <a:schemeClr val="lt1">
                  <a:alpha val="99000"/>
                </a:schemeClr>
              </a:solidFill>
            </a:endParaRPr>
          </a:p>
        </p:txBody>
      </p:sp>
      <p:grpSp>
        <p:nvGrpSpPr>
          <p:cNvPr id="22" name="Group 21"/>
          <p:cNvGrpSpPr/>
          <p:nvPr/>
        </p:nvGrpSpPr>
        <p:grpSpPr>
          <a:xfrm>
            <a:off x="457200" y="914399"/>
            <a:ext cx="3886200" cy="1163716"/>
            <a:chOff x="457200" y="1059061"/>
            <a:chExt cx="3886200" cy="1007894"/>
          </a:xfrm>
        </p:grpSpPr>
        <p:sp>
          <p:nvSpPr>
            <p:cNvPr id="6" name="TextBox 5"/>
            <p:cNvSpPr txBox="1"/>
            <p:nvPr/>
          </p:nvSpPr>
          <p:spPr>
            <a:xfrm>
              <a:off x="457200" y="1059061"/>
              <a:ext cx="3886200" cy="453161"/>
            </a:xfrm>
            <a:prstGeom prst="rect">
              <a:avLst/>
            </a:prstGeom>
            <a:noFill/>
          </p:spPr>
          <p:txBody>
            <a:bodyPr wrap="square" rtlCol="0">
              <a:spAutoFit/>
            </a:bodyPr>
            <a:lstStyle/>
            <a:p>
              <a:pPr algn="ctr"/>
              <a:r>
                <a:rPr lang="ru-RU" sz="1400" dirty="0" smtClean="0"/>
                <a:t>Пользователь назначает новые свойства</a:t>
              </a:r>
              <a:endParaRPr lang="en-US" sz="1400" dirty="0" smtClean="0"/>
            </a:p>
            <a:p>
              <a:pPr algn="ctr"/>
              <a:r>
                <a:rPr lang="en-US" sz="1400" dirty="0" err="1" smtClean="0"/>
                <a:t>HealthCheckTimeout</a:t>
              </a:r>
              <a:r>
                <a:rPr lang="en-US" sz="1400" dirty="0" smtClean="0"/>
                <a:t> </a:t>
              </a:r>
              <a:r>
                <a:rPr lang="ru-RU" sz="1400" dirty="0" smtClean="0"/>
                <a:t>и </a:t>
              </a:r>
              <a:r>
                <a:rPr lang="en-US" sz="1400" dirty="0" err="1" smtClean="0"/>
                <a:t>FailureConditionLevel</a:t>
              </a:r>
              <a:endParaRPr lang="en-US" sz="4000" dirty="0" smtClean="0"/>
            </a:p>
          </p:txBody>
        </p:sp>
        <p:sp>
          <p:nvSpPr>
            <p:cNvPr id="8" name="Down Arrow 7"/>
            <p:cNvSpPr/>
            <p:nvPr/>
          </p:nvSpPr>
          <p:spPr>
            <a:xfrm>
              <a:off x="2129828" y="1521039"/>
              <a:ext cx="540944" cy="545916"/>
            </a:xfrm>
            <a:prstGeom prst="downArrow">
              <a:avLst/>
            </a:prstGeom>
            <a:ln/>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schemeClr val="tx1"/>
                </a:solidFill>
              </a:endParaRPr>
            </a:p>
          </p:txBody>
        </p:sp>
      </p:grpSp>
      <p:sp>
        <p:nvSpPr>
          <p:cNvPr id="9" name="Rectangle 8"/>
          <p:cNvSpPr/>
          <p:nvPr/>
        </p:nvSpPr>
        <p:spPr>
          <a:xfrm>
            <a:off x="1215428" y="2133598"/>
            <a:ext cx="2365972" cy="1800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91440" bIns="91440" rtlCol="0" anchor="t">
            <a:noAutofit/>
          </a:bodyPr>
          <a:lstStyle/>
          <a:p>
            <a:pPr algn="ctr">
              <a:lnSpc>
                <a:spcPct val="90000"/>
              </a:lnSpc>
            </a:pPr>
            <a:r>
              <a:rPr lang="en-US" sz="1600" dirty="0">
                <a:solidFill>
                  <a:schemeClr val="lt1">
                    <a:alpha val="99000"/>
                  </a:schemeClr>
                </a:solidFill>
              </a:rPr>
              <a:t>SQL Server Failover Cluster Instance</a:t>
            </a:r>
          </a:p>
        </p:txBody>
      </p:sp>
      <p:sp>
        <p:nvSpPr>
          <p:cNvPr id="10" name="TextBox 9"/>
          <p:cNvSpPr txBox="1"/>
          <p:nvPr/>
        </p:nvSpPr>
        <p:spPr>
          <a:xfrm>
            <a:off x="1313924" y="2725206"/>
            <a:ext cx="2191276" cy="11541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91440" rIns="45720" bIns="91440" rtlCol="0" anchor="t">
            <a:noAutofit/>
          </a:bodyPr>
          <a:lstStyle>
            <a:defPPr>
              <a:defRPr lang="en-US"/>
            </a:defPPr>
            <a:lvl1pPr algn="ctr">
              <a:lnSpc>
                <a:spcPct val="90000"/>
              </a:lnSpc>
              <a:defRPr sz="1600">
                <a:solidFill>
                  <a:schemeClr val="lt1">
                    <a:alpha val="99000"/>
                  </a:schemeClr>
                </a:solidFill>
              </a:defRPr>
            </a:lvl1pPr>
          </a:lstStyle>
          <a:p>
            <a:pPr algn="l"/>
            <a:r>
              <a:rPr lang="ru-RU" sz="1100" dirty="0" smtClean="0">
                <a:solidFill>
                  <a:schemeClr val="bg1">
                    <a:alpha val="99000"/>
                  </a:schemeClr>
                </a:solidFill>
              </a:rPr>
              <a:t>Диагностика для группы компонентов</a:t>
            </a:r>
            <a:endParaRPr lang="en-US" sz="1100" dirty="0">
              <a:solidFill>
                <a:schemeClr val="bg1">
                  <a:alpha val="99000"/>
                </a:schemeClr>
              </a:solidFill>
            </a:endParaRPr>
          </a:p>
          <a:p>
            <a:pPr marL="117475" indent="-117475" algn="l">
              <a:buFont typeface="Arial" pitchFamily="34" charset="0"/>
              <a:buChar char="•"/>
            </a:pPr>
            <a:r>
              <a:rPr lang="en-US" sz="1050" dirty="0">
                <a:solidFill>
                  <a:schemeClr val="bg1">
                    <a:alpha val="99000"/>
                  </a:schemeClr>
                </a:solidFill>
              </a:rPr>
              <a:t>System</a:t>
            </a:r>
          </a:p>
          <a:p>
            <a:pPr marL="117475" indent="-117475" algn="l">
              <a:buFont typeface="Arial" pitchFamily="34" charset="0"/>
              <a:buChar char="•"/>
            </a:pPr>
            <a:r>
              <a:rPr lang="en-US" sz="1050" dirty="0">
                <a:solidFill>
                  <a:schemeClr val="bg1">
                    <a:alpha val="99000"/>
                  </a:schemeClr>
                </a:solidFill>
              </a:rPr>
              <a:t>Resource</a:t>
            </a:r>
          </a:p>
          <a:p>
            <a:pPr marL="117475" indent="-117475" algn="l">
              <a:buFont typeface="Arial" pitchFamily="34" charset="0"/>
              <a:buChar char="•"/>
            </a:pPr>
            <a:r>
              <a:rPr lang="en-US" sz="1050" dirty="0">
                <a:solidFill>
                  <a:schemeClr val="bg1">
                    <a:alpha val="99000"/>
                  </a:schemeClr>
                </a:solidFill>
              </a:rPr>
              <a:t>Query Processing</a:t>
            </a:r>
          </a:p>
          <a:p>
            <a:pPr marL="117475" indent="-117475" algn="l">
              <a:buFont typeface="Arial" pitchFamily="34" charset="0"/>
              <a:buChar char="•"/>
            </a:pPr>
            <a:r>
              <a:rPr lang="en-US" sz="1050" dirty="0">
                <a:solidFill>
                  <a:schemeClr val="bg1">
                    <a:alpha val="99000"/>
                  </a:schemeClr>
                </a:solidFill>
              </a:rPr>
              <a:t>IO Subsystem </a:t>
            </a:r>
          </a:p>
          <a:p>
            <a:pPr marL="117475" indent="-117475" algn="l">
              <a:buFont typeface="Arial" pitchFamily="34" charset="0"/>
              <a:buChar char="•"/>
            </a:pPr>
            <a:r>
              <a:rPr lang="en-US" sz="1050" dirty="0">
                <a:solidFill>
                  <a:schemeClr val="bg1">
                    <a:alpha val="99000"/>
                  </a:schemeClr>
                </a:solidFill>
              </a:rPr>
              <a:t>Events</a:t>
            </a:r>
          </a:p>
        </p:txBody>
      </p:sp>
      <p:sp>
        <p:nvSpPr>
          <p:cNvPr id="13" name="TextBox 12"/>
          <p:cNvSpPr txBox="1"/>
          <p:nvPr/>
        </p:nvSpPr>
        <p:spPr>
          <a:xfrm>
            <a:off x="1120140" y="4648200"/>
            <a:ext cx="2560320" cy="7193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45720" tIns="91440" rIns="45720" bIns="91440" rtlCol="0" anchor="b">
            <a:noAutofit/>
          </a:bodyPr>
          <a:lstStyle>
            <a:defPPr>
              <a:defRPr lang="en-US"/>
            </a:defPPr>
            <a:lvl1pPr algn="ctr">
              <a:lnSpc>
                <a:spcPct val="90000"/>
              </a:lnSpc>
              <a:defRPr sz="1600">
                <a:solidFill>
                  <a:schemeClr val="lt1">
                    <a:alpha val="99000"/>
                  </a:schemeClr>
                </a:solidFill>
              </a:defRPr>
            </a:lvl1pPr>
          </a:lstStyle>
          <a:p>
            <a:r>
              <a:rPr lang="en-US" sz="1100" dirty="0">
                <a:solidFill>
                  <a:schemeClr val="tx1"/>
                </a:solidFill>
              </a:rPr>
              <a:t>WSFC Service</a:t>
            </a:r>
          </a:p>
        </p:txBody>
      </p:sp>
      <p:sp>
        <p:nvSpPr>
          <p:cNvPr id="14" name="Rectangle 13"/>
          <p:cNvSpPr/>
          <p:nvPr/>
        </p:nvSpPr>
        <p:spPr>
          <a:xfrm>
            <a:off x="1676400" y="4455848"/>
            <a:ext cx="1447800" cy="344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91440" bIns="91440" rtlCol="0" anchor="ctr">
            <a:noAutofit/>
          </a:bodyPr>
          <a:lstStyle/>
          <a:p>
            <a:pPr algn="ctr">
              <a:lnSpc>
                <a:spcPct val="90000"/>
              </a:lnSpc>
            </a:pPr>
            <a:r>
              <a:rPr lang="en-US" sz="1400" dirty="0">
                <a:solidFill>
                  <a:schemeClr val="lt1">
                    <a:alpha val="99000"/>
                  </a:schemeClr>
                </a:solidFill>
              </a:rPr>
              <a:t>FCI Res DLL</a:t>
            </a:r>
          </a:p>
        </p:txBody>
      </p:sp>
      <p:sp>
        <p:nvSpPr>
          <p:cNvPr id="12" name="Down Arrow 11"/>
          <p:cNvSpPr/>
          <p:nvPr/>
        </p:nvSpPr>
        <p:spPr>
          <a:xfrm rot="10800000">
            <a:off x="2548928" y="3993332"/>
            <a:ext cx="270472" cy="441732"/>
          </a:xfrm>
          <a:prstGeom prst="downArrow">
            <a:avLst/>
          </a:prstGeom>
          <a:ln/>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schemeClr val="tx1"/>
              </a:solidFill>
            </a:endParaRPr>
          </a:p>
        </p:txBody>
      </p:sp>
      <p:sp>
        <p:nvSpPr>
          <p:cNvPr id="18" name="TextBox 17"/>
          <p:cNvSpPr txBox="1"/>
          <p:nvPr/>
        </p:nvSpPr>
        <p:spPr>
          <a:xfrm>
            <a:off x="2638405" y="4075699"/>
            <a:ext cx="1906164" cy="138500"/>
          </a:xfrm>
          <a:prstGeom prst="rect">
            <a:avLst/>
          </a:prstGeom>
          <a:noFill/>
        </p:spPr>
        <p:txBody>
          <a:bodyPr wrap="square" lIns="0" tIns="0" rIns="0" bIns="0" rtlCol="0">
            <a:spAutoFit/>
          </a:bodyPr>
          <a:lstStyle/>
          <a:p>
            <a:pPr algn="ctr"/>
            <a:r>
              <a:rPr lang="en-US" sz="900" dirty="0" smtClean="0"/>
              <a:t>Exec </a:t>
            </a:r>
            <a:r>
              <a:rPr lang="en-US" sz="900" dirty="0" err="1" smtClean="0"/>
              <a:t>sp_server_diagnostics</a:t>
            </a:r>
            <a:endParaRPr lang="en-US" sz="900" dirty="0" smtClean="0"/>
          </a:p>
        </p:txBody>
      </p:sp>
      <p:sp>
        <p:nvSpPr>
          <p:cNvPr id="11" name="Down Arrow 10"/>
          <p:cNvSpPr/>
          <p:nvPr/>
        </p:nvSpPr>
        <p:spPr>
          <a:xfrm>
            <a:off x="1998722" y="3993333"/>
            <a:ext cx="270472" cy="441732"/>
          </a:xfrm>
          <a:prstGeom prst="downArrow">
            <a:avLst/>
          </a:prstGeom>
          <a:ln/>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1215428" y="4075699"/>
            <a:ext cx="666849" cy="138499"/>
          </a:xfrm>
          <a:prstGeom prst="rect">
            <a:avLst/>
          </a:prstGeom>
          <a:noFill/>
        </p:spPr>
        <p:txBody>
          <a:bodyPr wrap="none" lIns="0" tIns="0" rIns="0" bIns="0" rtlCol="0">
            <a:spAutoFit/>
          </a:bodyPr>
          <a:lstStyle/>
          <a:p>
            <a:r>
              <a:rPr lang="ru-RU" sz="900" dirty="0" smtClean="0"/>
              <a:t>Диагностика</a:t>
            </a:r>
            <a:endParaRPr lang="en-US" sz="900" dirty="0"/>
          </a:p>
        </p:txBody>
      </p:sp>
      <p:sp>
        <p:nvSpPr>
          <p:cNvPr id="16" name="Down Arrow 15"/>
          <p:cNvSpPr/>
          <p:nvPr/>
        </p:nvSpPr>
        <p:spPr>
          <a:xfrm rot="10800000">
            <a:off x="2558565" y="4814138"/>
            <a:ext cx="270472" cy="291260"/>
          </a:xfrm>
          <a:prstGeom prst="downArrow">
            <a:avLst/>
          </a:prstGeom>
          <a:ln/>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schemeClr val="tx1"/>
              </a:solidFill>
            </a:endParaRPr>
          </a:p>
        </p:txBody>
      </p:sp>
      <p:sp>
        <p:nvSpPr>
          <p:cNvPr id="17" name="TextBox 16"/>
          <p:cNvSpPr txBox="1"/>
          <p:nvPr/>
        </p:nvSpPr>
        <p:spPr>
          <a:xfrm>
            <a:off x="2895600" y="5389602"/>
            <a:ext cx="2286000" cy="553998"/>
          </a:xfrm>
          <a:prstGeom prst="rect">
            <a:avLst/>
          </a:prstGeom>
          <a:noFill/>
        </p:spPr>
        <p:txBody>
          <a:bodyPr wrap="square" lIns="0" tIns="0" rIns="0" bIns="0" rtlCol="0">
            <a:spAutoFit/>
          </a:bodyPr>
          <a:lstStyle/>
          <a:p>
            <a:r>
              <a:rPr lang="en-US" sz="1200" dirty="0" err="1" smtClean="0"/>
              <a:t>IsAlive</a:t>
            </a:r>
            <a:r>
              <a:rPr lang="en-US" sz="1200" dirty="0" smtClean="0"/>
              <a:t>/</a:t>
            </a:r>
            <a:r>
              <a:rPr lang="en-US" sz="1200" dirty="0" err="1" smtClean="0"/>
              <a:t>LooksAlive</a:t>
            </a:r>
            <a:endParaRPr lang="en-US" sz="1200" dirty="0"/>
          </a:p>
          <a:p>
            <a:r>
              <a:rPr lang="en-US" sz="1200" dirty="0" smtClean="0"/>
              <a:t>WSFC </a:t>
            </a:r>
            <a:r>
              <a:rPr lang="ru-RU" sz="1200" dirty="0" smtClean="0"/>
              <a:t>запрашивает ресурсную</a:t>
            </a:r>
            <a:r>
              <a:rPr lang="en-US" sz="1200" dirty="0" smtClean="0"/>
              <a:t> DLL </a:t>
            </a:r>
            <a:r>
              <a:rPr lang="ru-RU" sz="1200" dirty="0" smtClean="0"/>
              <a:t>жив ли кластер </a:t>
            </a:r>
            <a:r>
              <a:rPr lang="en-US" sz="1200" dirty="0" smtClean="0"/>
              <a:t>SQL</a:t>
            </a:r>
          </a:p>
        </p:txBody>
      </p:sp>
      <p:sp>
        <p:nvSpPr>
          <p:cNvPr id="15" name="Down Arrow 14"/>
          <p:cNvSpPr/>
          <p:nvPr/>
        </p:nvSpPr>
        <p:spPr>
          <a:xfrm>
            <a:off x="2008359" y="4814140"/>
            <a:ext cx="270472" cy="291260"/>
          </a:xfrm>
          <a:prstGeom prst="downArrow">
            <a:avLst/>
          </a:prstGeom>
          <a:ln/>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schemeClr val="tx1"/>
              </a:solidFill>
            </a:endParaRPr>
          </a:p>
        </p:txBody>
      </p:sp>
      <p:sp>
        <p:nvSpPr>
          <p:cNvPr id="20" name="TextBox 19"/>
          <p:cNvSpPr txBox="1"/>
          <p:nvPr/>
        </p:nvSpPr>
        <p:spPr>
          <a:xfrm>
            <a:off x="39986" y="5281136"/>
            <a:ext cx="2322214" cy="738664"/>
          </a:xfrm>
          <a:prstGeom prst="rect">
            <a:avLst/>
          </a:prstGeom>
          <a:noFill/>
        </p:spPr>
        <p:txBody>
          <a:bodyPr wrap="square" lIns="0" tIns="0" rIns="0" bIns="0" rtlCol="0">
            <a:spAutoFit/>
          </a:bodyPr>
          <a:lstStyle/>
          <a:p>
            <a:r>
              <a:rPr lang="ru-RU" sz="1200" dirty="0" smtClean="0"/>
              <a:t>Результат </a:t>
            </a:r>
            <a:r>
              <a:rPr lang="en-US" sz="1200" dirty="0" err="1" smtClean="0"/>
              <a:t>IsAlive</a:t>
            </a:r>
            <a:r>
              <a:rPr lang="en-US" sz="1200" dirty="0" smtClean="0"/>
              <a:t>/ LooksAlive </a:t>
            </a:r>
          </a:p>
          <a:p>
            <a:r>
              <a:rPr lang="ru-RU" sz="1200" dirty="0" smtClean="0"/>
              <a:t>Зависит от данных диагностики и установленного уровня </a:t>
            </a:r>
            <a:r>
              <a:rPr lang="en-US" sz="1200" dirty="0" err="1" smtClean="0"/>
              <a:t>FailureConditionLevel</a:t>
            </a:r>
            <a:endParaRPr lang="en-US" sz="1200" dirty="0"/>
          </a:p>
        </p:txBody>
      </p:sp>
    </p:spTree>
    <p:extLst>
      <p:ext uri="{BB962C8B-B14F-4D97-AF65-F5344CB8AC3E}">
        <p14:creationId xmlns:p14="http://schemas.microsoft.com/office/powerpoint/2010/main" val="2560932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458200" cy="1143000"/>
          </a:xfrm>
        </p:spPr>
        <p:txBody>
          <a:bodyPr>
            <a:normAutofit fontScale="90000"/>
          </a:bodyPr>
          <a:lstStyle/>
          <a:p>
            <a:r>
              <a:rPr lang="ru-RU" dirty="0" smtClean="0"/>
              <a:t>Сокращение запланированных простоев</a:t>
            </a:r>
            <a:endParaRPr lang="en-US" dirty="0"/>
          </a:p>
        </p:txBody>
      </p:sp>
      <p:grpSp>
        <p:nvGrpSpPr>
          <p:cNvPr id="5" name="Group 4"/>
          <p:cNvGrpSpPr/>
          <p:nvPr/>
        </p:nvGrpSpPr>
        <p:grpSpPr>
          <a:xfrm>
            <a:off x="456264" y="1143001"/>
            <a:ext cx="8247888" cy="767172"/>
            <a:chOff x="438912" y="1143000"/>
            <a:chExt cx="8247888" cy="767172"/>
          </a:xfrm>
        </p:grpSpPr>
        <p:sp>
          <p:nvSpPr>
            <p:cNvPr id="6" name="Rectangle 5"/>
            <p:cNvSpPr/>
            <p:nvPr/>
          </p:nvSpPr>
          <p:spPr>
            <a:xfrm>
              <a:off x="443620" y="1143000"/>
              <a:ext cx="8243180"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r>
                <a:rPr lang="ru-RU" sz="1600" b="1" dirty="0" smtClean="0">
                  <a:solidFill>
                    <a:schemeClr val="accent1">
                      <a:alpha val="99000"/>
                    </a:schemeClr>
                  </a:solidFill>
                </a:rPr>
                <a:t>Поддержка</a:t>
              </a:r>
              <a:r>
                <a:rPr lang="en-US" sz="1600" b="1" dirty="0" smtClean="0">
                  <a:solidFill>
                    <a:schemeClr val="accent1">
                      <a:alpha val="99000"/>
                    </a:schemeClr>
                  </a:solidFill>
                </a:rPr>
                <a:t> </a:t>
              </a:r>
              <a:r>
                <a:rPr lang="en-US" sz="1600" b="1" dirty="0">
                  <a:solidFill>
                    <a:schemeClr val="accent1">
                      <a:alpha val="99000"/>
                    </a:schemeClr>
                  </a:solidFill>
                </a:rPr>
                <a:t>Windows Server Core</a:t>
              </a:r>
            </a:p>
          </p:txBody>
        </p:sp>
        <p:sp>
          <p:nvSpPr>
            <p:cNvPr id="7" name="Rectangle 6"/>
            <p:cNvSpPr/>
            <p:nvPr/>
          </p:nvSpPr>
          <p:spPr>
            <a:xfrm>
              <a:off x="438912" y="1294619"/>
              <a:ext cx="8247888" cy="6155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spAutoFit/>
            </a:bodyPr>
            <a:lstStyle/>
            <a:p>
              <a:r>
                <a:rPr lang="ru-RU" sz="1600" dirty="0" smtClean="0">
                  <a:solidFill>
                    <a:schemeClr val="tx1">
                      <a:alpha val="99000"/>
                    </a:schemeClr>
                  </a:solidFill>
                </a:rPr>
                <a:t>Снижение простоев при установке обновлений на </a:t>
              </a:r>
              <a:r>
                <a:rPr lang="en-US" sz="1600" dirty="0" smtClean="0">
                  <a:solidFill>
                    <a:schemeClr val="tx1">
                      <a:alpha val="99000"/>
                    </a:schemeClr>
                  </a:solidFill>
                </a:rPr>
                <a:t>50-60</a:t>
              </a:r>
              <a:r>
                <a:rPr lang="en-US" sz="1600" dirty="0">
                  <a:solidFill>
                    <a:schemeClr val="tx1">
                      <a:alpha val="99000"/>
                    </a:schemeClr>
                  </a:solidFill>
                </a:rPr>
                <a:t>%</a:t>
              </a:r>
            </a:p>
          </p:txBody>
        </p:sp>
      </p:grpSp>
      <p:sp>
        <p:nvSpPr>
          <p:cNvPr id="9" name="Rectangle 8"/>
          <p:cNvSpPr/>
          <p:nvPr/>
        </p:nvSpPr>
        <p:spPr>
          <a:xfrm>
            <a:off x="443620" y="1828800"/>
            <a:ext cx="8243180"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r>
              <a:rPr lang="ru-RU" sz="1600" b="1" dirty="0" smtClean="0">
                <a:solidFill>
                  <a:schemeClr val="accent1">
                    <a:alpha val="99000"/>
                  </a:schemeClr>
                </a:solidFill>
              </a:rPr>
              <a:t>Поддержка последовательного (</a:t>
            </a:r>
            <a:r>
              <a:rPr lang="en-US" sz="1600" b="1" dirty="0" smtClean="0">
                <a:solidFill>
                  <a:schemeClr val="accent1">
                    <a:alpha val="99000"/>
                  </a:schemeClr>
                </a:solidFill>
              </a:rPr>
              <a:t>rolling</a:t>
            </a:r>
            <a:r>
              <a:rPr lang="ru-RU" sz="1600" b="1" dirty="0" smtClean="0">
                <a:solidFill>
                  <a:schemeClr val="accent1">
                    <a:alpha val="99000"/>
                  </a:schemeClr>
                </a:solidFill>
              </a:rPr>
              <a:t>)</a:t>
            </a:r>
            <a:r>
              <a:rPr lang="en-US" sz="1600" b="1" dirty="0" smtClean="0">
                <a:solidFill>
                  <a:schemeClr val="accent1">
                    <a:alpha val="99000"/>
                  </a:schemeClr>
                </a:solidFill>
              </a:rPr>
              <a:t> </a:t>
            </a:r>
            <a:r>
              <a:rPr lang="ru-RU" sz="1600" b="1" dirty="0" smtClean="0">
                <a:solidFill>
                  <a:schemeClr val="accent1">
                    <a:alpha val="99000"/>
                  </a:schemeClr>
                </a:solidFill>
              </a:rPr>
              <a:t>обновления и установки исправлений на </a:t>
            </a:r>
            <a:r>
              <a:rPr lang="en-US" sz="1600" b="1" dirty="0" smtClean="0">
                <a:solidFill>
                  <a:schemeClr val="accent1">
                    <a:alpha val="99000"/>
                  </a:schemeClr>
                </a:solidFill>
              </a:rPr>
              <a:t>SQL </a:t>
            </a:r>
            <a:r>
              <a:rPr lang="en-US" sz="1600" b="1" dirty="0">
                <a:solidFill>
                  <a:schemeClr val="accent1">
                    <a:alpha val="99000"/>
                  </a:schemeClr>
                </a:solidFill>
              </a:rPr>
              <a:t>Server </a:t>
            </a:r>
            <a:r>
              <a:rPr lang="ru-RU" sz="1600" b="1" dirty="0" smtClean="0">
                <a:solidFill>
                  <a:schemeClr val="accent1">
                    <a:alpha val="99000"/>
                  </a:schemeClr>
                </a:solidFill>
              </a:rPr>
              <a:t>для </a:t>
            </a:r>
            <a:r>
              <a:rPr lang="en-US" sz="1600" b="1" dirty="0" smtClean="0">
                <a:solidFill>
                  <a:schemeClr val="accent1">
                    <a:alpha val="99000"/>
                  </a:schemeClr>
                </a:solidFill>
              </a:rPr>
              <a:t>Availability </a:t>
            </a:r>
            <a:r>
              <a:rPr lang="en-US" sz="1600" b="1" dirty="0">
                <a:solidFill>
                  <a:schemeClr val="accent1">
                    <a:alpha val="99000"/>
                  </a:schemeClr>
                </a:solidFill>
              </a:rPr>
              <a:t>Groups </a:t>
            </a:r>
            <a:r>
              <a:rPr lang="ru-RU" sz="1600" b="1" dirty="0" smtClean="0">
                <a:solidFill>
                  <a:schemeClr val="accent1">
                    <a:alpha val="99000"/>
                  </a:schemeClr>
                </a:solidFill>
              </a:rPr>
              <a:t>и </a:t>
            </a:r>
            <a:r>
              <a:rPr lang="en-US" sz="1600" b="1" dirty="0" smtClean="0">
                <a:solidFill>
                  <a:schemeClr val="accent1">
                    <a:alpha val="99000"/>
                  </a:schemeClr>
                </a:solidFill>
              </a:rPr>
              <a:t>Failover </a:t>
            </a:r>
            <a:r>
              <a:rPr lang="en-US" sz="1600" b="1" dirty="0">
                <a:solidFill>
                  <a:schemeClr val="accent1">
                    <a:alpha val="99000"/>
                  </a:schemeClr>
                </a:solidFill>
              </a:rPr>
              <a:t>Cluster Instance</a:t>
            </a:r>
          </a:p>
        </p:txBody>
      </p:sp>
      <p:sp>
        <p:nvSpPr>
          <p:cNvPr id="11" name="Rectangle 10"/>
          <p:cNvSpPr/>
          <p:nvPr/>
        </p:nvSpPr>
        <p:spPr>
          <a:xfrm>
            <a:off x="460972" y="2514600"/>
            <a:ext cx="8243180" cy="584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r>
              <a:rPr lang="ru-RU" sz="1600" b="1" dirty="0" smtClean="0">
                <a:solidFill>
                  <a:schemeClr val="accent1">
                    <a:alpha val="99000"/>
                  </a:schemeClr>
                </a:solidFill>
              </a:rPr>
              <a:t>Ускорение времени перехода (</a:t>
            </a:r>
            <a:r>
              <a:rPr lang="en-US" sz="1600" b="1" dirty="0" smtClean="0">
                <a:solidFill>
                  <a:schemeClr val="accent1">
                    <a:alpha val="99000"/>
                  </a:schemeClr>
                </a:solidFill>
              </a:rPr>
              <a:t>Fast failover</a:t>
            </a:r>
            <a:r>
              <a:rPr lang="ru-RU" sz="1600" b="1" dirty="0" smtClean="0">
                <a:solidFill>
                  <a:schemeClr val="accent1">
                    <a:alpha val="99000"/>
                  </a:schemeClr>
                </a:solidFill>
              </a:rPr>
              <a:t>) для </a:t>
            </a:r>
            <a:r>
              <a:rPr lang="en-US" sz="1600" b="1" dirty="0" smtClean="0">
                <a:solidFill>
                  <a:schemeClr val="accent1">
                    <a:alpha val="99000"/>
                  </a:schemeClr>
                </a:solidFill>
              </a:rPr>
              <a:t>Availability </a:t>
            </a:r>
            <a:r>
              <a:rPr lang="en-US" sz="1600" b="1" dirty="0">
                <a:solidFill>
                  <a:schemeClr val="accent1">
                    <a:alpha val="99000"/>
                  </a:schemeClr>
                </a:solidFill>
              </a:rPr>
              <a:t>Groups </a:t>
            </a:r>
            <a:r>
              <a:rPr lang="ru-RU" sz="1600" b="1" dirty="0" smtClean="0">
                <a:solidFill>
                  <a:schemeClr val="accent1">
                    <a:alpha val="99000"/>
                  </a:schemeClr>
                </a:solidFill>
              </a:rPr>
              <a:t>и </a:t>
            </a:r>
            <a:r>
              <a:rPr lang="en-US" sz="1600" b="1" dirty="0" smtClean="0">
                <a:solidFill>
                  <a:schemeClr val="accent1">
                    <a:alpha val="99000"/>
                  </a:schemeClr>
                </a:solidFill>
              </a:rPr>
              <a:t>Failover </a:t>
            </a:r>
            <a:r>
              <a:rPr lang="en-US" sz="1600" b="1" dirty="0">
                <a:solidFill>
                  <a:schemeClr val="accent1">
                    <a:alpha val="99000"/>
                  </a:schemeClr>
                </a:solidFill>
              </a:rPr>
              <a:t>Cluster Instances</a:t>
            </a:r>
          </a:p>
        </p:txBody>
      </p:sp>
      <p:grpSp>
        <p:nvGrpSpPr>
          <p:cNvPr id="12" name="Group 11"/>
          <p:cNvGrpSpPr/>
          <p:nvPr/>
        </p:nvGrpSpPr>
        <p:grpSpPr>
          <a:xfrm>
            <a:off x="456264" y="3733800"/>
            <a:ext cx="8247888" cy="1741949"/>
            <a:chOff x="438912" y="1143000"/>
            <a:chExt cx="8247888" cy="1741949"/>
          </a:xfrm>
        </p:grpSpPr>
        <p:sp>
          <p:nvSpPr>
            <p:cNvPr id="13" name="Rectangle 12"/>
            <p:cNvSpPr/>
            <p:nvPr/>
          </p:nvSpPr>
          <p:spPr>
            <a:xfrm>
              <a:off x="443620" y="1143000"/>
              <a:ext cx="8243180"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r>
                <a:rPr lang="ru-RU" sz="2000" b="1" dirty="0" smtClean="0">
                  <a:solidFill>
                    <a:schemeClr val="accent1">
                      <a:alpha val="99000"/>
                    </a:schemeClr>
                  </a:solidFill>
                </a:rPr>
                <a:t>Поддержка новых операций </a:t>
              </a:r>
              <a:r>
                <a:rPr lang="en-US" sz="2000" b="1" dirty="0" smtClean="0">
                  <a:solidFill>
                    <a:schemeClr val="accent1">
                      <a:alpha val="99000"/>
                    </a:schemeClr>
                  </a:solidFill>
                </a:rPr>
                <a:t>online</a:t>
              </a:r>
              <a:endParaRPr lang="en-US" sz="2000" b="1" dirty="0">
                <a:solidFill>
                  <a:schemeClr val="accent1">
                    <a:alpha val="99000"/>
                  </a:schemeClr>
                </a:solidFill>
              </a:endParaRPr>
            </a:p>
          </p:txBody>
        </p:sp>
        <p:sp>
          <p:nvSpPr>
            <p:cNvPr id="14" name="Rectangle 13"/>
            <p:cNvSpPr/>
            <p:nvPr/>
          </p:nvSpPr>
          <p:spPr>
            <a:xfrm>
              <a:off x="438912" y="1284511"/>
              <a:ext cx="8247888" cy="16004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spAutoFit/>
            </a:bodyPr>
            <a:lstStyle/>
            <a:p>
              <a:pPr marL="285750" indent="-285750">
                <a:buClr>
                  <a:srgbClr val="FF0000"/>
                </a:buClr>
                <a:buFont typeface="Wingdings" pitchFamily="2" charset="2"/>
                <a:buChar char="Ø"/>
              </a:pPr>
              <a:r>
                <a:rPr lang="ru-RU" sz="2000" dirty="0" smtClean="0">
                  <a:solidFill>
                    <a:schemeClr val="tx1">
                      <a:alpha val="99000"/>
                    </a:schemeClr>
                  </a:solidFill>
                </a:rPr>
                <a:t>Поддержка </a:t>
              </a:r>
              <a:r>
                <a:rPr lang="en-US" sz="2000" dirty="0" smtClean="0">
                  <a:solidFill>
                    <a:schemeClr val="tx1">
                      <a:alpha val="99000"/>
                    </a:schemeClr>
                  </a:solidFill>
                </a:rPr>
                <a:t>LOB </a:t>
              </a:r>
              <a:r>
                <a:rPr lang="ru-RU" sz="2000" dirty="0" smtClean="0">
                  <a:solidFill>
                    <a:schemeClr val="tx1">
                      <a:alpha val="99000"/>
                    </a:schemeClr>
                  </a:solidFill>
                </a:rPr>
                <a:t>индексов (</a:t>
              </a:r>
              <a:r>
                <a:rPr lang="en-US" sz="2000" dirty="0" err="1">
                  <a:solidFill>
                    <a:schemeClr val="tx1">
                      <a:alpha val="99000"/>
                    </a:schemeClr>
                  </a:solidFill>
                </a:rPr>
                <a:t>varchar</a:t>
              </a:r>
              <a:r>
                <a:rPr lang="en-US" sz="2000" dirty="0">
                  <a:solidFill>
                    <a:schemeClr val="tx1">
                      <a:alpha val="99000"/>
                    </a:schemeClr>
                  </a:solidFill>
                </a:rPr>
                <a:t>(max), </a:t>
              </a:r>
              <a:r>
                <a:rPr lang="en-US" sz="2000" dirty="0" err="1">
                  <a:solidFill>
                    <a:schemeClr val="tx1">
                      <a:alpha val="99000"/>
                    </a:schemeClr>
                  </a:solidFill>
                </a:rPr>
                <a:t>nvarchar</a:t>
              </a:r>
              <a:r>
                <a:rPr lang="en-US" sz="2000" dirty="0">
                  <a:solidFill>
                    <a:schemeClr val="tx1">
                      <a:alpha val="99000"/>
                    </a:schemeClr>
                  </a:solidFill>
                </a:rPr>
                <a:t>(max), </a:t>
              </a:r>
              <a:r>
                <a:rPr lang="en-US" sz="2000" dirty="0" err="1">
                  <a:solidFill>
                    <a:schemeClr val="tx1">
                      <a:alpha val="99000"/>
                    </a:schemeClr>
                  </a:solidFill>
                </a:rPr>
                <a:t>varbinary</a:t>
              </a:r>
              <a:r>
                <a:rPr lang="en-US" sz="2000" dirty="0">
                  <a:solidFill>
                    <a:schemeClr val="tx1">
                      <a:alpha val="99000"/>
                    </a:schemeClr>
                  </a:solidFill>
                </a:rPr>
                <a:t>(max</a:t>
              </a:r>
              <a:r>
                <a:rPr lang="en-US" sz="2000" dirty="0" smtClean="0">
                  <a:solidFill>
                    <a:schemeClr val="tx1">
                      <a:alpha val="99000"/>
                    </a:schemeClr>
                  </a:solidFill>
                </a:rPr>
                <a:t>)</a:t>
              </a:r>
              <a:r>
                <a:rPr lang="ru-RU" sz="2000" dirty="0" smtClean="0">
                  <a:solidFill>
                    <a:schemeClr val="tx1">
                      <a:alpha val="99000"/>
                    </a:schemeClr>
                  </a:solidFill>
                </a:rPr>
                <a:t> или</a:t>
              </a:r>
              <a:r>
                <a:rPr lang="en-US" sz="2000" dirty="0" smtClean="0">
                  <a:solidFill>
                    <a:schemeClr val="tx1">
                      <a:alpha val="99000"/>
                    </a:schemeClr>
                  </a:solidFill>
                </a:rPr>
                <a:t> </a:t>
              </a:r>
              <a:r>
                <a:rPr lang="en-US" sz="2000" dirty="0">
                  <a:solidFill>
                    <a:schemeClr val="tx1">
                      <a:alpha val="99000"/>
                    </a:schemeClr>
                  </a:solidFill>
                </a:rPr>
                <a:t>XML </a:t>
              </a:r>
              <a:r>
                <a:rPr lang="ru-RU" sz="2000" dirty="0" smtClean="0">
                  <a:solidFill>
                    <a:schemeClr val="tx1">
                      <a:alpha val="99000"/>
                    </a:schemeClr>
                  </a:solidFill>
                </a:rPr>
                <a:t>теперь можно строить, перестраивать или удалять в режиме </a:t>
              </a:r>
              <a:r>
                <a:rPr lang="en-US" sz="2000" dirty="0" smtClean="0">
                  <a:solidFill>
                    <a:schemeClr val="tx1">
                      <a:alpha val="99000"/>
                    </a:schemeClr>
                  </a:solidFill>
                </a:rPr>
                <a:t>online</a:t>
              </a:r>
              <a:r>
                <a:rPr lang="ru-RU" sz="2000" dirty="0" smtClean="0">
                  <a:solidFill>
                    <a:schemeClr val="tx1">
                      <a:alpha val="99000"/>
                    </a:schemeClr>
                  </a:solidFill>
                </a:rPr>
                <a:t>)</a:t>
              </a:r>
              <a:endParaRPr lang="en-US" sz="2000" dirty="0" smtClean="0">
                <a:solidFill>
                  <a:schemeClr val="tx1">
                    <a:alpha val="99000"/>
                  </a:schemeClr>
                </a:solidFill>
              </a:endParaRPr>
            </a:p>
            <a:p>
              <a:pPr marL="285750" indent="-285750">
                <a:buClr>
                  <a:srgbClr val="FF0000"/>
                </a:buClr>
                <a:buFont typeface="Wingdings" pitchFamily="2" charset="2"/>
                <a:buChar char="Ø"/>
              </a:pPr>
              <a:r>
                <a:rPr lang="ru-RU" sz="2000" dirty="0" smtClean="0">
                  <a:solidFill>
                    <a:schemeClr val="tx1">
                      <a:alpha val="99000"/>
                    </a:schemeClr>
                  </a:solidFill>
                </a:rPr>
                <a:t>Добавление поля со значением умолчания</a:t>
              </a:r>
              <a:endParaRPr lang="en-US" sz="2000" dirty="0">
                <a:solidFill>
                  <a:schemeClr val="tx1">
                    <a:alpha val="99000"/>
                  </a:schemeClr>
                </a:solidFill>
              </a:endParaRPr>
            </a:p>
          </p:txBody>
        </p:sp>
      </p:grpSp>
    </p:spTree>
    <p:extLst>
      <p:ext uri="{BB962C8B-B14F-4D97-AF65-F5344CB8AC3E}">
        <p14:creationId xmlns:p14="http://schemas.microsoft.com/office/powerpoint/2010/main" val="348099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1066800"/>
            <a:ext cx="6758998" cy="1143000"/>
          </a:xfrm>
        </p:spPr>
        <p:txBody>
          <a:bodyPr>
            <a:normAutofit fontScale="90000"/>
          </a:bodyPr>
          <a:lstStyle/>
          <a:p>
            <a:r>
              <a:rPr lang="en-US" dirty="0" smtClean="0"/>
              <a:t>Active Secondary:</a:t>
            </a:r>
            <a:br>
              <a:rPr lang="en-US" dirty="0" smtClean="0"/>
            </a:br>
            <a:r>
              <a:rPr lang="ru-RU" dirty="0" smtClean="0"/>
              <a:t>распределение отчетной нагрузки</a:t>
            </a:r>
            <a:endParaRPr lang="en-US" dirty="0"/>
          </a:p>
        </p:txBody>
      </p:sp>
    </p:spTree>
    <p:extLst>
      <p:ext uri="{BB962C8B-B14F-4D97-AF65-F5344CB8AC3E}">
        <p14:creationId xmlns:p14="http://schemas.microsoft.com/office/powerpoint/2010/main" val="341066754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257" y="152400"/>
            <a:ext cx="8229600" cy="1143000"/>
          </a:xfrm>
        </p:spPr>
        <p:txBody>
          <a:bodyPr/>
          <a:lstStyle/>
          <a:p>
            <a:r>
              <a:rPr lang="ru-RU" dirty="0" smtClean="0"/>
              <a:t>Отчетная нагрузка сейчас</a:t>
            </a:r>
            <a:endParaRPr lang="en-US" dirty="0"/>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251" y="914400"/>
            <a:ext cx="3814951" cy="344081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27257" y="3962400"/>
            <a:ext cx="1968103" cy="341632"/>
          </a:xfrm>
          <a:prstGeom prst="rect">
            <a:avLst/>
          </a:prstGeom>
          <a:noFill/>
        </p:spPr>
        <p:txBody>
          <a:bodyPr wrap="none" rtlCol="0">
            <a:spAutoFit/>
          </a:bodyPr>
          <a:lstStyle/>
          <a:p>
            <a:pPr indent="-396875">
              <a:lnSpc>
                <a:spcPct val="90000"/>
              </a:lnSpc>
              <a:spcBef>
                <a:spcPct val="20000"/>
              </a:spcBef>
              <a:buClr>
                <a:srgbClr val="777777"/>
              </a:buClr>
            </a:pPr>
            <a:r>
              <a:rPr lang="ru-RU" dirty="0" err="1" smtClean="0"/>
              <a:t>Зеркалирование</a:t>
            </a:r>
            <a:endParaRPr lang="en-US" dirty="0" smtClean="0"/>
          </a:p>
        </p:txBody>
      </p:sp>
      <p:pic>
        <p:nvPicPr>
          <p:cNvPr id="6"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18267" y="914401"/>
            <a:ext cx="3662381" cy="3244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167244" y="3733800"/>
            <a:ext cx="1463606" cy="341632"/>
          </a:xfrm>
          <a:prstGeom prst="rect">
            <a:avLst/>
          </a:prstGeom>
          <a:noFill/>
        </p:spPr>
        <p:txBody>
          <a:bodyPr wrap="none" rtlCol="0">
            <a:spAutoFit/>
          </a:bodyPr>
          <a:lstStyle/>
          <a:p>
            <a:pPr indent="-396875">
              <a:lnSpc>
                <a:spcPct val="90000"/>
              </a:lnSpc>
              <a:spcBef>
                <a:spcPct val="20000"/>
              </a:spcBef>
              <a:buClr>
                <a:srgbClr val="777777"/>
              </a:buClr>
            </a:pPr>
            <a:r>
              <a:rPr lang="ru-RU" dirty="0" smtClean="0"/>
              <a:t>Репликация</a:t>
            </a:r>
            <a:endParaRPr lang="en-US" dirty="0" smtClean="0"/>
          </a:p>
        </p:txBody>
      </p:sp>
      <p:sp>
        <p:nvSpPr>
          <p:cNvPr id="8" name="TextBox 7"/>
          <p:cNvSpPr txBox="1"/>
          <p:nvPr/>
        </p:nvSpPr>
        <p:spPr>
          <a:xfrm>
            <a:off x="93835" y="4419600"/>
            <a:ext cx="4554365" cy="2289858"/>
          </a:xfrm>
          <a:prstGeom prst="rect">
            <a:avLst/>
          </a:prstGeom>
          <a:solidFill>
            <a:schemeClr val="bg1"/>
          </a:solidFill>
        </p:spPr>
        <p:txBody>
          <a:bodyPr wrap="square" rtlCol="0">
            <a:spAutoFit/>
          </a:bodyPr>
          <a:lstStyle/>
          <a:p>
            <a:pPr marL="285750" indent="-285750" defTabSz="457200">
              <a:lnSpc>
                <a:spcPct val="90000"/>
              </a:lnSpc>
              <a:spcBef>
                <a:spcPct val="20000"/>
              </a:spcBef>
              <a:buClr>
                <a:schemeClr val="accent1"/>
              </a:buClr>
              <a:buSzPct val="100000"/>
              <a:buBlip>
                <a:blip r:embed="rId5"/>
              </a:buBlip>
              <a:defRPr/>
            </a:pPr>
            <a:r>
              <a:rPr lang="ru-RU" sz="1400" dirty="0" smtClean="0"/>
              <a:t>Вся нагрузка падает на </a:t>
            </a:r>
            <a:r>
              <a:rPr lang="en-US" sz="1400" dirty="0" smtClean="0"/>
              <a:t>Primary </a:t>
            </a:r>
            <a:r>
              <a:rPr lang="ru-RU" sz="1400" dirty="0" smtClean="0"/>
              <a:t>(в том числе и отчеты)</a:t>
            </a:r>
            <a:endParaRPr lang="en-US" sz="1400" dirty="0"/>
          </a:p>
          <a:p>
            <a:pPr marL="742932" lvl="1" indent="-285750" defTabSz="457200">
              <a:lnSpc>
                <a:spcPct val="90000"/>
              </a:lnSpc>
              <a:spcBef>
                <a:spcPct val="20000"/>
              </a:spcBef>
              <a:buClr>
                <a:schemeClr val="accent1"/>
              </a:buClr>
              <a:buSzPct val="100000"/>
              <a:buBlip>
                <a:blip r:embed="rId5"/>
              </a:buBlip>
              <a:defRPr/>
            </a:pPr>
            <a:r>
              <a:rPr lang="ru-RU" sz="1400" dirty="0" smtClean="0"/>
              <a:t>Негативное влияние на потребление ресурсов/блокировки</a:t>
            </a:r>
            <a:endParaRPr lang="en-US" sz="1400" dirty="0"/>
          </a:p>
          <a:p>
            <a:pPr marL="285750" indent="-285750" defTabSz="457200">
              <a:lnSpc>
                <a:spcPct val="90000"/>
              </a:lnSpc>
              <a:spcBef>
                <a:spcPct val="20000"/>
              </a:spcBef>
              <a:buClr>
                <a:schemeClr val="accent1"/>
              </a:buClr>
              <a:buSzPct val="100000"/>
              <a:buBlip>
                <a:blip r:embed="rId5"/>
              </a:buBlip>
              <a:defRPr/>
            </a:pPr>
            <a:r>
              <a:rPr lang="ru-RU" sz="1400" dirty="0" smtClean="0"/>
              <a:t>Отчеты на зеркале с использованием </a:t>
            </a:r>
            <a:r>
              <a:rPr lang="en-US" sz="1400" dirty="0" smtClean="0"/>
              <a:t>snapshot </a:t>
            </a:r>
            <a:endParaRPr lang="en-US" sz="1400" dirty="0"/>
          </a:p>
          <a:p>
            <a:pPr lvl="2" indent="-285750" defTabSz="457200">
              <a:lnSpc>
                <a:spcPct val="90000"/>
              </a:lnSpc>
              <a:spcBef>
                <a:spcPct val="20000"/>
              </a:spcBef>
              <a:buClr>
                <a:schemeClr val="accent1"/>
              </a:buClr>
              <a:buSzPct val="100000"/>
              <a:buBlip>
                <a:blip r:embed="rId5"/>
              </a:buBlip>
              <a:defRPr/>
            </a:pPr>
            <a:r>
              <a:rPr lang="ru-RU" sz="1400" dirty="0" smtClean="0"/>
              <a:t>Задержка данных</a:t>
            </a:r>
            <a:endParaRPr lang="en-US" sz="1400" dirty="0"/>
          </a:p>
          <a:p>
            <a:pPr lvl="2" indent="-285750" defTabSz="457200">
              <a:lnSpc>
                <a:spcPct val="90000"/>
              </a:lnSpc>
              <a:spcBef>
                <a:spcPct val="20000"/>
              </a:spcBef>
              <a:buClr>
                <a:schemeClr val="accent1"/>
              </a:buClr>
              <a:buSzPct val="100000"/>
              <a:buBlip>
                <a:blip r:embed="rId5"/>
              </a:buBlip>
              <a:defRPr/>
            </a:pPr>
            <a:r>
              <a:rPr lang="ru-RU" sz="1400" dirty="0" smtClean="0"/>
              <a:t>Усложнение администрирования</a:t>
            </a:r>
            <a:endParaRPr lang="en-US" sz="1400" dirty="0"/>
          </a:p>
          <a:p>
            <a:pPr lvl="2" indent="-285750" defTabSz="457200">
              <a:lnSpc>
                <a:spcPct val="90000"/>
              </a:lnSpc>
              <a:spcBef>
                <a:spcPct val="20000"/>
              </a:spcBef>
              <a:buClr>
                <a:schemeClr val="accent1"/>
              </a:buClr>
              <a:buSzPct val="100000"/>
              <a:buBlip>
                <a:blip r:embed="rId5"/>
              </a:buBlip>
              <a:defRPr/>
            </a:pPr>
            <a:r>
              <a:rPr lang="ru-RU" sz="1400" dirty="0" smtClean="0"/>
              <a:t>Нет перехода на резервный узел</a:t>
            </a:r>
            <a:endParaRPr lang="en-US" sz="1400" dirty="0"/>
          </a:p>
          <a:p>
            <a:pPr lvl="2" indent="-285750" defTabSz="457200">
              <a:lnSpc>
                <a:spcPct val="90000"/>
              </a:lnSpc>
              <a:spcBef>
                <a:spcPct val="20000"/>
              </a:spcBef>
              <a:buClr>
                <a:schemeClr val="accent1"/>
              </a:buClr>
              <a:buSzPct val="100000"/>
              <a:buBlip>
                <a:blip r:embed="rId5"/>
              </a:buBlip>
              <a:defRPr/>
            </a:pPr>
            <a:r>
              <a:rPr lang="ru-RU" sz="1400" dirty="0" smtClean="0"/>
              <a:t>При создании </a:t>
            </a:r>
            <a:r>
              <a:rPr lang="en-US" sz="1400" dirty="0" smtClean="0"/>
              <a:t>snapshot</a:t>
            </a:r>
            <a:r>
              <a:rPr lang="ru-RU" sz="1400" dirty="0" smtClean="0"/>
              <a:t> – падение производительности</a:t>
            </a:r>
            <a:endParaRPr lang="en-US" sz="1400" dirty="0"/>
          </a:p>
        </p:txBody>
      </p:sp>
      <p:sp>
        <p:nvSpPr>
          <p:cNvPr id="9" name="TextBox 8"/>
          <p:cNvSpPr txBox="1"/>
          <p:nvPr/>
        </p:nvSpPr>
        <p:spPr>
          <a:xfrm>
            <a:off x="4828676" y="4267200"/>
            <a:ext cx="4193359" cy="1982081"/>
          </a:xfrm>
          <a:prstGeom prst="rect">
            <a:avLst/>
          </a:prstGeom>
          <a:solidFill>
            <a:schemeClr val="bg1"/>
          </a:solidFill>
        </p:spPr>
        <p:txBody>
          <a:bodyPr wrap="square" rtlCol="0">
            <a:spAutoFit/>
          </a:bodyPr>
          <a:lstStyle/>
          <a:p>
            <a:pPr indent="-396875">
              <a:lnSpc>
                <a:spcPct val="90000"/>
              </a:lnSpc>
              <a:spcBef>
                <a:spcPct val="20000"/>
              </a:spcBef>
              <a:buClr>
                <a:srgbClr val="777777"/>
              </a:buClr>
            </a:pPr>
            <a:r>
              <a:rPr lang="ru-RU" sz="1600" dirty="0" smtClean="0"/>
              <a:t>Чаще всего используется для организации отчетов</a:t>
            </a:r>
            <a:endParaRPr lang="en-US" sz="1600" dirty="0"/>
          </a:p>
          <a:p>
            <a:pPr marL="285750" indent="-285750" defTabSz="457200">
              <a:lnSpc>
                <a:spcPct val="90000"/>
              </a:lnSpc>
              <a:spcBef>
                <a:spcPct val="20000"/>
              </a:spcBef>
              <a:buClr>
                <a:schemeClr val="accent1"/>
              </a:buClr>
              <a:buSzPct val="100000"/>
              <a:buBlip>
                <a:blip r:embed="rId5"/>
              </a:buBlip>
              <a:defRPr/>
            </a:pPr>
            <a:r>
              <a:rPr lang="ru-RU" sz="1600" dirty="0" smtClean="0"/>
              <a:t>За</a:t>
            </a:r>
            <a:r>
              <a:rPr lang="en-US" sz="1600" dirty="0" smtClean="0"/>
              <a:t>:</a:t>
            </a:r>
            <a:endParaRPr lang="en-US" sz="1600" dirty="0"/>
          </a:p>
          <a:p>
            <a:pPr marL="742950" lvl="1" indent="-285750" defTabSz="457200">
              <a:lnSpc>
                <a:spcPct val="90000"/>
              </a:lnSpc>
              <a:spcBef>
                <a:spcPct val="20000"/>
              </a:spcBef>
              <a:buClr>
                <a:schemeClr val="accent1"/>
              </a:buClr>
              <a:buSzPct val="100000"/>
              <a:buBlip>
                <a:blip r:embed="rId5"/>
              </a:buBlip>
              <a:defRPr/>
            </a:pPr>
            <a:r>
              <a:rPr lang="ru-RU" sz="1400" dirty="0" smtClean="0"/>
              <a:t>Большое число подписчиков</a:t>
            </a:r>
            <a:r>
              <a:rPr lang="en-US" sz="1400" dirty="0" smtClean="0"/>
              <a:t>, </a:t>
            </a:r>
            <a:r>
              <a:rPr lang="ru-RU" sz="1400" dirty="0" smtClean="0"/>
              <a:t>фильтрация данных</a:t>
            </a:r>
            <a:endParaRPr lang="en-US" sz="1400" dirty="0"/>
          </a:p>
          <a:p>
            <a:pPr marL="742950" lvl="1" indent="-285750" defTabSz="457200">
              <a:lnSpc>
                <a:spcPct val="90000"/>
              </a:lnSpc>
              <a:spcBef>
                <a:spcPct val="20000"/>
              </a:spcBef>
              <a:buClr>
                <a:schemeClr val="accent1"/>
              </a:buClr>
              <a:buSzPct val="100000"/>
              <a:buBlip>
                <a:blip r:embed="rId5"/>
              </a:buBlip>
              <a:defRPr/>
            </a:pPr>
            <a:r>
              <a:rPr lang="ru-RU" sz="1400" dirty="0" smtClean="0"/>
              <a:t>Добавление индексов для отчетов</a:t>
            </a:r>
            <a:endParaRPr lang="en-US" sz="1400" dirty="0"/>
          </a:p>
          <a:p>
            <a:pPr indent="-285750" defTabSz="457200">
              <a:lnSpc>
                <a:spcPct val="90000"/>
              </a:lnSpc>
              <a:spcBef>
                <a:spcPct val="20000"/>
              </a:spcBef>
              <a:buClr>
                <a:schemeClr val="accent1"/>
              </a:buClr>
              <a:buSzPct val="100000"/>
              <a:buBlip>
                <a:blip r:embed="rId5"/>
              </a:buBlip>
              <a:defRPr/>
            </a:pPr>
            <a:r>
              <a:rPr lang="ru-RU" sz="1600" dirty="0" smtClean="0"/>
              <a:t>Против</a:t>
            </a:r>
            <a:r>
              <a:rPr lang="en-US" sz="1600" dirty="0" smtClean="0"/>
              <a:t>: </a:t>
            </a:r>
            <a:endParaRPr lang="en-US" sz="1600" dirty="0"/>
          </a:p>
          <a:p>
            <a:pPr marL="742950" lvl="1" indent="-285750" defTabSz="457200">
              <a:lnSpc>
                <a:spcPct val="90000"/>
              </a:lnSpc>
              <a:spcBef>
                <a:spcPct val="20000"/>
              </a:spcBef>
              <a:buClr>
                <a:schemeClr val="accent1"/>
              </a:buClr>
              <a:buSzPct val="100000"/>
              <a:buBlip>
                <a:blip r:embed="rId5"/>
              </a:buBlip>
              <a:defRPr/>
            </a:pPr>
            <a:r>
              <a:rPr lang="ru-RU" sz="1400" dirty="0" smtClean="0"/>
              <a:t>Сложность управления и оптимизации</a:t>
            </a:r>
            <a:endParaRPr lang="en-US" sz="1400" dirty="0"/>
          </a:p>
        </p:txBody>
      </p:sp>
    </p:spTree>
    <p:extLst>
      <p:ext uri="{BB962C8B-B14F-4D97-AF65-F5344CB8AC3E}">
        <p14:creationId xmlns:p14="http://schemas.microsoft.com/office/powerpoint/2010/main" val="297004448"/>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9606" y="4724400"/>
            <a:ext cx="8423356" cy="1828799"/>
          </a:xfrm>
          <a:solidFill>
            <a:schemeClr val="bg1"/>
          </a:solidFill>
        </p:spPr>
        <p:txBody>
          <a:bodyPr>
            <a:normAutofit fontScale="85000" lnSpcReduction="10000"/>
          </a:bodyPr>
          <a:lstStyle/>
          <a:p>
            <a:pPr>
              <a:lnSpc>
                <a:spcPct val="120000"/>
              </a:lnSpc>
              <a:spcBef>
                <a:spcPts val="0"/>
              </a:spcBef>
            </a:pPr>
            <a:r>
              <a:rPr lang="en-US" sz="2000" dirty="0" smtClean="0"/>
              <a:t>Readable secondary </a:t>
            </a:r>
            <a:r>
              <a:rPr lang="ru-RU" sz="2000" dirty="0" smtClean="0"/>
              <a:t>позволяет перенести нагрузку от отчетов на </a:t>
            </a:r>
            <a:r>
              <a:rPr lang="en-US" sz="2000" dirty="0" smtClean="0"/>
              <a:t>secondary</a:t>
            </a:r>
          </a:p>
          <a:p>
            <a:pPr>
              <a:lnSpc>
                <a:spcPct val="120000"/>
              </a:lnSpc>
              <a:spcBef>
                <a:spcPts val="0"/>
              </a:spcBef>
            </a:pPr>
            <a:r>
              <a:rPr lang="ru-RU" sz="2000" dirty="0" smtClean="0"/>
              <a:t>Невысокая задержка</a:t>
            </a:r>
            <a:endParaRPr lang="en-US" sz="2000" dirty="0" smtClean="0"/>
          </a:p>
          <a:p>
            <a:pPr>
              <a:lnSpc>
                <a:spcPct val="120000"/>
              </a:lnSpc>
              <a:spcBef>
                <a:spcPts val="0"/>
              </a:spcBef>
            </a:pPr>
            <a:r>
              <a:rPr lang="ru-RU" sz="2000" dirty="0" smtClean="0"/>
              <a:t>После перехода (</a:t>
            </a:r>
            <a:r>
              <a:rPr lang="en-US" sz="2000" dirty="0" smtClean="0"/>
              <a:t>failover</a:t>
            </a:r>
            <a:r>
              <a:rPr lang="ru-RU" sz="2000" dirty="0" smtClean="0"/>
              <a:t>) «читающие» приложения могут быть автоматически перенаправлены на новый </a:t>
            </a:r>
            <a:r>
              <a:rPr lang="en-US" sz="2000" dirty="0" smtClean="0"/>
              <a:t>Secondary (</a:t>
            </a:r>
            <a:r>
              <a:rPr lang="ru-RU" sz="2000" dirty="0" smtClean="0"/>
              <a:t>требуется явный запрос на соединение</a:t>
            </a:r>
            <a:r>
              <a:rPr lang="en-US" sz="2000" dirty="0" smtClean="0"/>
              <a:t>)</a:t>
            </a:r>
          </a:p>
          <a:p>
            <a:pPr>
              <a:lnSpc>
                <a:spcPct val="120000"/>
              </a:lnSpc>
              <a:spcBef>
                <a:spcPts val="0"/>
              </a:spcBef>
            </a:pPr>
            <a:r>
              <a:rPr lang="ru-RU" sz="2000" dirty="0" smtClean="0"/>
              <a:t>Не годится как замена сценариям репликации</a:t>
            </a:r>
            <a:endParaRPr lang="en-US" sz="2000" dirty="0"/>
          </a:p>
        </p:txBody>
      </p:sp>
      <p:pic>
        <p:nvPicPr>
          <p:cNvPr id="4" name="Picture 3" descr="C:\Users\gopala\Pictures\DVD_ART35\Artwork_Imagery\Icons - Illustrations\_WINDOWS VISTA ICONS\Servers comput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616" y="1733561"/>
            <a:ext cx="2382289" cy="122625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17995" y="2959811"/>
            <a:ext cx="1650762" cy="49497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600"/>
          </a:p>
        </p:txBody>
      </p:sp>
      <p:grpSp>
        <p:nvGrpSpPr>
          <p:cNvPr id="6" name="Group 5"/>
          <p:cNvGrpSpPr/>
          <p:nvPr/>
        </p:nvGrpSpPr>
        <p:grpSpPr>
          <a:xfrm>
            <a:off x="653431" y="3022835"/>
            <a:ext cx="1322929" cy="342927"/>
            <a:chOff x="982643" y="5840175"/>
            <a:chExt cx="1677093" cy="563874"/>
          </a:xfrm>
        </p:grpSpPr>
        <p:sp>
          <p:nvSpPr>
            <p:cNvPr id="7" name="Flowchart: Magnetic Disk 6"/>
            <p:cNvSpPr/>
            <p:nvPr/>
          </p:nvSpPr>
          <p:spPr>
            <a:xfrm>
              <a:off x="1924070" y="5840176"/>
              <a:ext cx="735666" cy="563873"/>
            </a:xfrm>
            <a:prstGeom prst="flowChartMagneticDisk">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dirty="0" smtClean="0"/>
                <a:t>DB2</a:t>
              </a:r>
              <a:endParaRPr lang="en-US" sz="1600" dirty="0"/>
            </a:p>
          </p:txBody>
        </p:sp>
        <p:sp>
          <p:nvSpPr>
            <p:cNvPr id="8" name="Flowchart: Magnetic Disk 7"/>
            <p:cNvSpPr/>
            <p:nvPr/>
          </p:nvSpPr>
          <p:spPr>
            <a:xfrm>
              <a:off x="982643" y="5840175"/>
              <a:ext cx="735666" cy="563873"/>
            </a:xfrm>
            <a:prstGeom prst="flowChartMagneticDisk">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dirty="0" smtClean="0"/>
                <a:t>DB1</a:t>
              </a:r>
              <a:endParaRPr lang="en-US" sz="1600" dirty="0"/>
            </a:p>
          </p:txBody>
        </p:sp>
      </p:grpSp>
      <p:sp>
        <p:nvSpPr>
          <p:cNvPr id="9" name="Rounded Rectangle 8"/>
          <p:cNvSpPr/>
          <p:nvPr/>
        </p:nvSpPr>
        <p:spPr>
          <a:xfrm>
            <a:off x="653431" y="1337793"/>
            <a:ext cx="1645920" cy="305971"/>
          </a:xfrm>
          <a:prstGeom prst="roundRect">
            <a:avLst/>
          </a:prstGeom>
          <a:solidFill>
            <a:schemeClr val="bg1">
              <a:lumMod val="6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SQLservr.exe</a:t>
            </a:r>
            <a:endParaRPr lang="en-US" dirty="0"/>
          </a:p>
        </p:txBody>
      </p:sp>
      <p:sp>
        <p:nvSpPr>
          <p:cNvPr id="10" name="Rounded Rectangle 9"/>
          <p:cNvSpPr/>
          <p:nvPr/>
        </p:nvSpPr>
        <p:spPr>
          <a:xfrm>
            <a:off x="6077876" y="1341981"/>
            <a:ext cx="1645920" cy="305971"/>
          </a:xfrm>
          <a:prstGeom prst="roundRect">
            <a:avLst/>
          </a:prstGeom>
          <a:solidFill>
            <a:schemeClr val="bg1">
              <a:lumMod val="6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SQLservr.exe</a:t>
            </a:r>
            <a:endParaRPr lang="en-US" dirty="0"/>
          </a:p>
        </p:txBody>
      </p:sp>
      <p:sp>
        <p:nvSpPr>
          <p:cNvPr id="14" name="TextBox 13"/>
          <p:cNvSpPr txBox="1"/>
          <p:nvPr/>
        </p:nvSpPr>
        <p:spPr>
          <a:xfrm>
            <a:off x="1343377" y="2059469"/>
            <a:ext cx="1210588" cy="369332"/>
          </a:xfrm>
          <a:prstGeom prst="rect">
            <a:avLst/>
          </a:prstGeom>
          <a:noFill/>
        </p:spPr>
        <p:txBody>
          <a:bodyPr wrap="none" rtlCol="0">
            <a:spAutoFit/>
          </a:bodyPr>
          <a:lstStyle/>
          <a:p>
            <a:r>
              <a:rPr lang="en-US" dirty="0" smtClean="0"/>
              <a:t>InstanceA</a:t>
            </a:r>
            <a:endParaRPr lang="en-US" dirty="0"/>
          </a:p>
        </p:txBody>
      </p:sp>
      <p:sp>
        <p:nvSpPr>
          <p:cNvPr id="16" name="Rectangle 15"/>
          <p:cNvSpPr/>
          <p:nvPr/>
        </p:nvSpPr>
        <p:spPr>
          <a:xfrm>
            <a:off x="5981822" y="2974709"/>
            <a:ext cx="1650762" cy="49497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11" name="Group 16"/>
          <p:cNvGrpSpPr/>
          <p:nvPr/>
        </p:nvGrpSpPr>
        <p:grpSpPr>
          <a:xfrm>
            <a:off x="6125291" y="3009837"/>
            <a:ext cx="1322929" cy="342927"/>
            <a:chOff x="6117843" y="5818801"/>
            <a:chExt cx="1322929" cy="563873"/>
          </a:xfrm>
        </p:grpSpPr>
        <p:sp>
          <p:nvSpPr>
            <p:cNvPr id="18" name="Flowchart: Magnetic Disk 17"/>
            <p:cNvSpPr/>
            <p:nvPr/>
          </p:nvSpPr>
          <p:spPr>
            <a:xfrm>
              <a:off x="6860462" y="5818802"/>
              <a:ext cx="580310" cy="563872"/>
            </a:xfrm>
            <a:prstGeom prst="flowChartMagneticDisk">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dirty="0" smtClean="0"/>
                <a:t>DB2</a:t>
              </a:r>
              <a:endParaRPr lang="en-US" sz="1600" dirty="0"/>
            </a:p>
          </p:txBody>
        </p:sp>
        <p:sp>
          <p:nvSpPr>
            <p:cNvPr id="19" name="Flowchart: Magnetic Disk 18"/>
            <p:cNvSpPr/>
            <p:nvPr/>
          </p:nvSpPr>
          <p:spPr>
            <a:xfrm>
              <a:off x="6117843" y="5818801"/>
              <a:ext cx="580310" cy="563872"/>
            </a:xfrm>
            <a:prstGeom prst="flowChartMagneticDisk">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dirty="0" smtClean="0"/>
                <a:t>DB1</a:t>
              </a:r>
              <a:endParaRPr lang="en-US" sz="1600" dirty="0"/>
            </a:p>
          </p:txBody>
        </p:sp>
      </p:grpSp>
      <p:sp>
        <p:nvSpPr>
          <p:cNvPr id="20" name="TextBox 19"/>
          <p:cNvSpPr txBox="1"/>
          <p:nvPr/>
        </p:nvSpPr>
        <p:spPr>
          <a:xfrm>
            <a:off x="2374186" y="1419837"/>
            <a:ext cx="979755" cy="369332"/>
          </a:xfrm>
          <a:prstGeom prst="rect">
            <a:avLst/>
          </a:prstGeom>
          <a:noFill/>
        </p:spPr>
        <p:txBody>
          <a:bodyPr wrap="none" rtlCol="0">
            <a:spAutoFit/>
          </a:bodyPr>
          <a:lstStyle/>
          <a:p>
            <a:r>
              <a:rPr lang="en-US" dirty="0" smtClean="0"/>
              <a:t>Primary</a:t>
            </a:r>
            <a:endParaRPr lang="en-US" dirty="0"/>
          </a:p>
        </p:txBody>
      </p:sp>
      <p:sp>
        <p:nvSpPr>
          <p:cNvPr id="21" name="TextBox 20"/>
          <p:cNvSpPr txBox="1"/>
          <p:nvPr/>
        </p:nvSpPr>
        <p:spPr>
          <a:xfrm>
            <a:off x="4914545" y="1423339"/>
            <a:ext cx="1287532" cy="369332"/>
          </a:xfrm>
          <a:prstGeom prst="rect">
            <a:avLst/>
          </a:prstGeom>
          <a:noFill/>
        </p:spPr>
        <p:txBody>
          <a:bodyPr wrap="none" rtlCol="0">
            <a:spAutoFit/>
          </a:bodyPr>
          <a:lstStyle/>
          <a:p>
            <a:r>
              <a:rPr lang="en-US" dirty="0" smtClean="0"/>
              <a:t>Secondary</a:t>
            </a:r>
            <a:endParaRPr lang="en-US" dirty="0"/>
          </a:p>
        </p:txBody>
      </p:sp>
      <p:cxnSp>
        <p:nvCxnSpPr>
          <p:cNvPr id="22" name="Straight Arrow Connector 21"/>
          <p:cNvCxnSpPr/>
          <p:nvPr/>
        </p:nvCxnSpPr>
        <p:spPr>
          <a:xfrm>
            <a:off x="2313022" y="3264531"/>
            <a:ext cx="3617079"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nvGrpSpPr>
          <p:cNvPr id="12" name="Group 22"/>
          <p:cNvGrpSpPr/>
          <p:nvPr/>
        </p:nvGrpSpPr>
        <p:grpSpPr>
          <a:xfrm>
            <a:off x="2737563" y="2074824"/>
            <a:ext cx="2752567" cy="1210317"/>
            <a:chOff x="5983247" y="1164553"/>
            <a:chExt cx="2752567" cy="2317840"/>
          </a:xfrm>
        </p:grpSpPr>
        <p:pic>
          <p:nvPicPr>
            <p:cNvPr id="24" name="Picture 2" descr="C:\Users\gopala\Pictures\DVD_ART35\Artwork_Imagery\Shapes\Callouts\talk bubble right.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83247" y="1164553"/>
              <a:ext cx="2752567" cy="2317840"/>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6284961" y="1567363"/>
              <a:ext cx="2059649" cy="1237768"/>
            </a:xfrm>
            <a:prstGeom prst="rect">
              <a:avLst/>
            </a:prstGeom>
            <a:noFill/>
          </p:spPr>
          <p:txBody>
            <a:bodyPr wrap="square" rtlCol="0">
              <a:spAutoFit/>
            </a:bodyPr>
            <a:lstStyle/>
            <a:p>
              <a:r>
                <a:rPr lang="ru-RU" dirty="0" smtClean="0"/>
                <a:t>Синхронизация журналов</a:t>
              </a:r>
              <a:endParaRPr lang="en-US" dirty="0"/>
            </a:p>
          </p:txBody>
        </p:sp>
      </p:grpSp>
      <p:pic>
        <p:nvPicPr>
          <p:cNvPr id="26" name="Picture 25" descr="C:\Users\gopala\Pictures\DVD_ART35\Artwork_Imagery\Icons - Illustrations\_WINDOWS VISTA ICONS\Servers comput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5891" y="1807261"/>
            <a:ext cx="2354793" cy="116322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609966" y="2164261"/>
            <a:ext cx="1210588" cy="369332"/>
          </a:xfrm>
          <a:prstGeom prst="rect">
            <a:avLst/>
          </a:prstGeom>
          <a:noFill/>
        </p:spPr>
        <p:txBody>
          <a:bodyPr wrap="none" rtlCol="0">
            <a:spAutoFit/>
          </a:bodyPr>
          <a:lstStyle/>
          <a:p>
            <a:r>
              <a:rPr lang="en-US" dirty="0" smtClean="0"/>
              <a:t>InstanceB</a:t>
            </a:r>
            <a:endParaRPr lang="en-US" dirty="0"/>
          </a:p>
        </p:txBody>
      </p:sp>
      <p:grpSp>
        <p:nvGrpSpPr>
          <p:cNvPr id="13" name="Group 11"/>
          <p:cNvGrpSpPr/>
          <p:nvPr/>
        </p:nvGrpSpPr>
        <p:grpSpPr>
          <a:xfrm>
            <a:off x="5811074" y="3469684"/>
            <a:ext cx="1922126" cy="1330917"/>
            <a:chOff x="5811074" y="3099659"/>
            <a:chExt cx="1922126" cy="1330917"/>
          </a:xfrm>
        </p:grpSpPr>
        <p:grpSp>
          <p:nvGrpSpPr>
            <p:cNvPr id="17" name="Group 27"/>
            <p:cNvGrpSpPr/>
            <p:nvPr/>
          </p:nvGrpSpPr>
          <p:grpSpPr>
            <a:xfrm>
              <a:off x="5811074" y="3439975"/>
              <a:ext cx="1922126" cy="990601"/>
              <a:chOff x="6252868" y="740814"/>
              <a:chExt cx="2569099" cy="2222629"/>
            </a:xfrm>
          </p:grpSpPr>
          <p:pic>
            <p:nvPicPr>
              <p:cNvPr id="29" name="Picture 4" descr="C:\Users\gopala\Pictures\DVD_ART35\Artwork_Imagery\Icons - Illustrations\charts - diagrams\3d pie char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52868" y="1239680"/>
                <a:ext cx="2569099" cy="1723763"/>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6861968" y="740814"/>
                <a:ext cx="1197607" cy="704375"/>
              </a:xfrm>
              <a:prstGeom prst="rect">
                <a:avLst/>
              </a:prstGeom>
              <a:noFill/>
            </p:spPr>
            <p:txBody>
              <a:bodyPr wrap="none" rtlCol="0">
                <a:spAutoFit/>
              </a:bodyPr>
              <a:lstStyle/>
              <a:p>
                <a:pPr indent="-396875">
                  <a:lnSpc>
                    <a:spcPct val="90000"/>
                  </a:lnSpc>
                  <a:spcBef>
                    <a:spcPct val="20000"/>
                  </a:spcBef>
                  <a:buClr>
                    <a:srgbClr val="777777"/>
                  </a:buClr>
                </a:pPr>
                <a:r>
                  <a:rPr lang="ru-RU" sz="1600" dirty="0" smtClean="0"/>
                  <a:t>Отчеты</a:t>
                </a:r>
                <a:endParaRPr lang="en-US" sz="1600" dirty="0" smtClean="0"/>
              </a:p>
            </p:txBody>
          </p:sp>
        </p:grpSp>
        <p:cxnSp>
          <p:nvCxnSpPr>
            <p:cNvPr id="32" name="Straight Arrow Connector 31"/>
            <p:cNvCxnSpPr/>
            <p:nvPr/>
          </p:nvCxnSpPr>
          <p:spPr>
            <a:xfrm flipV="1">
              <a:off x="6705601" y="3099659"/>
              <a:ext cx="0" cy="3898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31" name="TextBox 30"/>
          <p:cNvSpPr txBox="1"/>
          <p:nvPr/>
        </p:nvSpPr>
        <p:spPr>
          <a:xfrm>
            <a:off x="4953001" y="1459468"/>
            <a:ext cx="979755" cy="369332"/>
          </a:xfrm>
          <a:prstGeom prst="rect">
            <a:avLst/>
          </a:prstGeom>
          <a:noFill/>
        </p:spPr>
        <p:txBody>
          <a:bodyPr wrap="none" rtlCol="0">
            <a:spAutoFit/>
          </a:bodyPr>
          <a:lstStyle/>
          <a:p>
            <a:r>
              <a:rPr lang="en-US" dirty="0" smtClean="0"/>
              <a:t>Primary</a:t>
            </a:r>
            <a:endParaRPr lang="en-US" dirty="0"/>
          </a:p>
        </p:txBody>
      </p:sp>
      <p:sp>
        <p:nvSpPr>
          <p:cNvPr id="33" name="TextBox 32"/>
          <p:cNvSpPr txBox="1"/>
          <p:nvPr/>
        </p:nvSpPr>
        <p:spPr>
          <a:xfrm>
            <a:off x="2362201" y="1371600"/>
            <a:ext cx="1287532" cy="369332"/>
          </a:xfrm>
          <a:prstGeom prst="rect">
            <a:avLst/>
          </a:prstGeom>
          <a:noFill/>
        </p:spPr>
        <p:txBody>
          <a:bodyPr wrap="none" rtlCol="0">
            <a:spAutoFit/>
          </a:bodyPr>
          <a:lstStyle/>
          <a:p>
            <a:r>
              <a:rPr lang="en-US" dirty="0" smtClean="0"/>
              <a:t>Secondary</a:t>
            </a:r>
            <a:endParaRPr lang="en-US" dirty="0"/>
          </a:p>
        </p:txBody>
      </p:sp>
      <p:cxnSp>
        <p:nvCxnSpPr>
          <p:cNvPr id="34" name="Straight Arrow Connector 33"/>
          <p:cNvCxnSpPr/>
          <p:nvPr/>
        </p:nvCxnSpPr>
        <p:spPr>
          <a:xfrm flipH="1">
            <a:off x="2168757" y="3276600"/>
            <a:ext cx="362899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nvGrpSpPr>
          <p:cNvPr id="23" name="Group 10"/>
          <p:cNvGrpSpPr/>
          <p:nvPr/>
        </p:nvGrpSpPr>
        <p:grpSpPr>
          <a:xfrm>
            <a:off x="396833" y="3454785"/>
            <a:ext cx="1922126" cy="1312219"/>
            <a:chOff x="396833" y="3084761"/>
            <a:chExt cx="1922126" cy="1312219"/>
          </a:xfrm>
        </p:grpSpPr>
        <p:grpSp>
          <p:nvGrpSpPr>
            <p:cNvPr id="27" name="Group 34"/>
            <p:cNvGrpSpPr/>
            <p:nvPr/>
          </p:nvGrpSpPr>
          <p:grpSpPr>
            <a:xfrm>
              <a:off x="396833" y="3439976"/>
              <a:ext cx="1922126" cy="957004"/>
              <a:chOff x="6252868" y="816196"/>
              <a:chExt cx="2569099" cy="2147247"/>
            </a:xfrm>
          </p:grpSpPr>
          <p:pic>
            <p:nvPicPr>
              <p:cNvPr id="36" name="Picture 4" descr="C:\Users\gopala\Pictures\DVD_ART35\Artwork_Imagery\Icons - Illustrations\charts - diagrams\3d pie char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52868" y="1239680"/>
                <a:ext cx="2569099" cy="1723763"/>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6944644" y="816196"/>
                <a:ext cx="1197607" cy="704375"/>
              </a:xfrm>
              <a:prstGeom prst="rect">
                <a:avLst/>
              </a:prstGeom>
              <a:noFill/>
            </p:spPr>
            <p:txBody>
              <a:bodyPr wrap="none" rtlCol="0">
                <a:spAutoFit/>
              </a:bodyPr>
              <a:lstStyle/>
              <a:p>
                <a:pPr indent="-396875">
                  <a:lnSpc>
                    <a:spcPct val="90000"/>
                  </a:lnSpc>
                  <a:spcBef>
                    <a:spcPct val="20000"/>
                  </a:spcBef>
                  <a:buClr>
                    <a:srgbClr val="777777"/>
                  </a:buClr>
                </a:pPr>
                <a:r>
                  <a:rPr lang="ru-RU" sz="1600" dirty="0" smtClean="0"/>
                  <a:t>Отчеты</a:t>
                </a:r>
                <a:endParaRPr lang="en-US" sz="1600" dirty="0" smtClean="0"/>
              </a:p>
            </p:txBody>
          </p:sp>
        </p:grpSp>
        <p:cxnSp>
          <p:nvCxnSpPr>
            <p:cNvPr id="38" name="Straight Arrow Connector 37"/>
            <p:cNvCxnSpPr/>
            <p:nvPr/>
          </p:nvCxnSpPr>
          <p:spPr>
            <a:xfrm flipV="1">
              <a:off x="1357896" y="3084761"/>
              <a:ext cx="0" cy="3898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39" name="Title 1"/>
          <p:cNvSpPr txBox="1">
            <a:spLocks/>
          </p:cNvSpPr>
          <p:nvPr/>
        </p:nvSpPr>
        <p:spPr>
          <a:xfrm>
            <a:off x="228600" y="76200"/>
            <a:ext cx="8763000" cy="11079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4000" dirty="0" smtClean="0">
                <a:solidFill>
                  <a:srgbClr val="C00000"/>
                </a:solidFill>
              </a:rPr>
              <a:t>Active Secondary – Readable Secondary</a:t>
            </a:r>
            <a:endParaRPr lang="en-US" sz="4000" dirty="0">
              <a:solidFill>
                <a:srgbClr val="C00000"/>
              </a:solidFill>
            </a:endParaRPr>
          </a:p>
        </p:txBody>
      </p:sp>
      <p:sp>
        <p:nvSpPr>
          <p:cNvPr id="2" name="Explosion 2 1"/>
          <p:cNvSpPr/>
          <p:nvPr/>
        </p:nvSpPr>
        <p:spPr bwMode="auto">
          <a:xfrm>
            <a:off x="1" y="1987825"/>
            <a:ext cx="2737561" cy="943667"/>
          </a:xfrm>
          <a:prstGeom prst="irregularSeal2">
            <a:avLst/>
          </a:prstGeom>
          <a:solidFill>
            <a:schemeClr val="accent5"/>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rPr>
              <a:t>CRASH</a:t>
            </a:r>
          </a:p>
        </p:txBody>
      </p:sp>
    </p:spTree>
    <p:extLst>
      <p:ext uri="{BB962C8B-B14F-4D97-AF65-F5344CB8AC3E}">
        <p14:creationId xmlns:p14="http://schemas.microsoft.com/office/powerpoint/2010/main" val="1389749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22"/>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0" grpId="0"/>
      <p:bldP spid="21" grpId="0"/>
      <p:bldP spid="31" grpId="0"/>
      <p:bldP spid="33" grpId="0"/>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9311" y="152400"/>
            <a:ext cx="8383334" cy="1218795"/>
          </a:xfrm>
        </p:spPr>
        <p:txBody>
          <a:bodyPr/>
          <a:lstStyle/>
          <a:p>
            <a:r>
              <a:rPr lang="ru-RU" dirty="0" smtClean="0"/>
              <a:t>Дисковая подсистема</a:t>
            </a:r>
            <a:r>
              <a:rPr lang="en-US" dirty="0" smtClean="0"/>
              <a:t>: </a:t>
            </a:r>
            <a:r>
              <a:rPr lang="ru-RU" dirty="0" smtClean="0"/>
              <a:t>влияние на отчеты (1)</a:t>
            </a:r>
            <a:endParaRPr lang="en-US" dirty="0"/>
          </a:p>
        </p:txBody>
      </p:sp>
      <p:sp>
        <p:nvSpPr>
          <p:cNvPr id="34" name="Content Placeholder 33"/>
          <p:cNvSpPr>
            <a:spLocks noGrp="1"/>
          </p:cNvSpPr>
          <p:nvPr>
            <p:ph idx="1"/>
          </p:nvPr>
        </p:nvSpPr>
        <p:spPr>
          <a:xfrm>
            <a:off x="5070765" y="1219202"/>
            <a:ext cx="3426031" cy="2290772"/>
          </a:xfrm>
        </p:spPr>
        <p:txBody>
          <a:bodyPr>
            <a:normAutofit fontScale="92500"/>
          </a:bodyPr>
          <a:lstStyle/>
          <a:p>
            <a:pPr marL="0" indent="0">
              <a:buNone/>
            </a:pPr>
            <a:r>
              <a:rPr lang="ru-RU" dirty="0" smtClean="0"/>
              <a:t>Воздействие на </a:t>
            </a:r>
            <a:r>
              <a:rPr lang="en-US" dirty="0" smtClean="0"/>
              <a:t>RTO</a:t>
            </a:r>
          </a:p>
          <a:p>
            <a:r>
              <a:rPr lang="ru-RU" sz="2200" dirty="0" smtClean="0"/>
              <a:t>Отчеты отбирают ресурсы от </a:t>
            </a:r>
            <a:r>
              <a:rPr lang="en-US" sz="2200" dirty="0" smtClean="0"/>
              <a:t>REDO </a:t>
            </a:r>
            <a:r>
              <a:rPr lang="ru-RU" sz="2200" dirty="0" smtClean="0"/>
              <a:t>процесса</a:t>
            </a:r>
            <a:endParaRPr lang="en-US" sz="1800" dirty="0" smtClean="0"/>
          </a:p>
          <a:p>
            <a:r>
              <a:rPr lang="ru-RU" sz="2200" dirty="0" smtClean="0"/>
              <a:t>Увеличение </a:t>
            </a:r>
            <a:r>
              <a:rPr lang="en-US" sz="2200" dirty="0" smtClean="0"/>
              <a:t>recovery time</a:t>
            </a:r>
            <a:r>
              <a:rPr lang="ru-RU" sz="2200" dirty="0" smtClean="0"/>
              <a:t> </a:t>
            </a:r>
            <a:r>
              <a:rPr lang="en-US" sz="2200" dirty="0" smtClean="0"/>
              <a:t>(RTO) </a:t>
            </a:r>
            <a:endParaRPr lang="en-US" sz="2200" dirty="0"/>
          </a:p>
        </p:txBody>
      </p:sp>
      <p:sp>
        <p:nvSpPr>
          <p:cNvPr id="40" name="Content Placeholder 33"/>
          <p:cNvSpPr txBox="1">
            <a:spLocks/>
          </p:cNvSpPr>
          <p:nvPr/>
        </p:nvSpPr>
        <p:spPr>
          <a:xfrm>
            <a:off x="5070765" y="3547453"/>
            <a:ext cx="3699160" cy="3158147"/>
          </a:xfrm>
          <a:prstGeom prst="rect">
            <a:avLst/>
          </a:prstGeom>
          <a:solidFill>
            <a:schemeClr val="bg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457200">
              <a:spcBef>
                <a:spcPts val="600"/>
              </a:spcBef>
              <a:buClr>
                <a:schemeClr val="accent1"/>
              </a:buClr>
              <a:buSzPct val="100000"/>
              <a:buBlip>
                <a:blip r:embed="rId3"/>
              </a:buBlip>
            </a:pPr>
            <a:r>
              <a:rPr lang="ru-RU" sz="2400" dirty="0">
                <a:solidFill>
                  <a:schemeClr val="tx1">
                    <a:lumMod val="85000"/>
                    <a:lumOff val="15000"/>
                  </a:schemeClr>
                </a:solidFill>
              </a:rPr>
              <a:t>Что делать</a:t>
            </a:r>
            <a:endParaRPr lang="en-US" sz="2400" dirty="0">
              <a:solidFill>
                <a:schemeClr val="tx1">
                  <a:lumMod val="85000"/>
                  <a:lumOff val="15000"/>
                </a:schemeClr>
              </a:solidFill>
            </a:endParaRPr>
          </a:p>
          <a:p>
            <a:pPr marL="742950" lvl="2" indent="-342900" defTabSz="457200">
              <a:spcBef>
                <a:spcPts val="600"/>
              </a:spcBef>
              <a:buClr>
                <a:schemeClr val="accent1"/>
              </a:buClr>
              <a:buSzPct val="100000"/>
              <a:buBlip>
                <a:blip r:embed="rId3"/>
              </a:buBlip>
            </a:pPr>
            <a:r>
              <a:rPr lang="ru-RU" sz="1800" dirty="0" smtClean="0">
                <a:solidFill>
                  <a:schemeClr val="tx1">
                    <a:lumMod val="85000"/>
                    <a:lumOff val="15000"/>
                  </a:schemeClr>
                </a:solidFill>
              </a:rPr>
              <a:t>Использовать </a:t>
            </a:r>
            <a:r>
              <a:rPr lang="en-US" sz="1800" dirty="0" smtClean="0">
                <a:solidFill>
                  <a:schemeClr val="tx1">
                    <a:lumMod val="85000"/>
                    <a:lumOff val="15000"/>
                  </a:schemeClr>
                </a:solidFill>
              </a:rPr>
              <a:t>Use </a:t>
            </a:r>
            <a:r>
              <a:rPr lang="en-US" sz="1800" dirty="0">
                <a:solidFill>
                  <a:schemeClr val="tx1">
                    <a:lumMod val="85000"/>
                    <a:lumOff val="15000"/>
                  </a:schemeClr>
                </a:solidFill>
              </a:rPr>
              <a:t>resource-governor </a:t>
            </a:r>
            <a:r>
              <a:rPr lang="ru-RU" sz="1800" dirty="0" smtClean="0">
                <a:solidFill>
                  <a:schemeClr val="tx1">
                    <a:lumMod val="85000"/>
                    <a:lumOff val="15000"/>
                  </a:schemeClr>
                </a:solidFill>
              </a:rPr>
              <a:t>для контроля ресурсов под отчеты</a:t>
            </a:r>
            <a:endParaRPr lang="en-US" sz="1800" dirty="0">
              <a:solidFill>
                <a:schemeClr val="tx1">
                  <a:lumMod val="85000"/>
                  <a:lumOff val="15000"/>
                </a:schemeClr>
              </a:solidFill>
            </a:endParaRPr>
          </a:p>
          <a:p>
            <a:pPr marL="742950" lvl="2" indent="-342900" defTabSz="457200">
              <a:spcBef>
                <a:spcPts val="600"/>
              </a:spcBef>
              <a:buClr>
                <a:schemeClr val="accent1"/>
              </a:buClr>
              <a:buSzPct val="100000"/>
              <a:buBlip>
                <a:blip r:embed="rId3"/>
              </a:buBlip>
            </a:pPr>
            <a:r>
              <a:rPr lang="ru-RU" sz="1800" dirty="0" smtClean="0">
                <a:solidFill>
                  <a:schemeClr val="tx1">
                    <a:lumMod val="85000"/>
                    <a:lumOff val="15000"/>
                  </a:schemeClr>
                </a:solidFill>
              </a:rPr>
              <a:t>При использовании комбинации </a:t>
            </a:r>
            <a:r>
              <a:rPr lang="en-US" sz="1800" dirty="0" smtClean="0">
                <a:solidFill>
                  <a:schemeClr val="tx1">
                    <a:lumMod val="85000"/>
                    <a:lumOff val="15000"/>
                  </a:schemeClr>
                </a:solidFill>
              </a:rPr>
              <a:t>SYNC/ASYNC secondary</a:t>
            </a:r>
            <a:r>
              <a:rPr lang="en-US" sz="1800" dirty="0">
                <a:solidFill>
                  <a:schemeClr val="tx1">
                    <a:lumMod val="85000"/>
                    <a:lumOff val="15000"/>
                  </a:schemeClr>
                </a:solidFill>
              </a:rPr>
              <a:t>, </a:t>
            </a:r>
            <a:r>
              <a:rPr lang="ru-RU" sz="1800" dirty="0" smtClean="0">
                <a:solidFill>
                  <a:schemeClr val="tx1">
                    <a:lumMod val="85000"/>
                    <a:lumOff val="15000"/>
                  </a:schemeClr>
                </a:solidFill>
              </a:rPr>
              <a:t>лучше направить отчеты на </a:t>
            </a:r>
            <a:r>
              <a:rPr lang="en-US" sz="1800" dirty="0" err="1" smtClean="0">
                <a:solidFill>
                  <a:schemeClr val="tx1">
                    <a:lumMod val="85000"/>
                    <a:lumOff val="15000"/>
                  </a:schemeClr>
                </a:solidFill>
              </a:rPr>
              <a:t>Async</a:t>
            </a:r>
            <a:r>
              <a:rPr lang="en-US" sz="1800" dirty="0" smtClean="0">
                <a:solidFill>
                  <a:schemeClr val="tx1">
                    <a:lumMod val="85000"/>
                    <a:lumOff val="15000"/>
                  </a:schemeClr>
                </a:solidFill>
              </a:rPr>
              <a:t> </a:t>
            </a:r>
            <a:r>
              <a:rPr lang="en-US" sz="1800" dirty="0">
                <a:solidFill>
                  <a:schemeClr val="tx1">
                    <a:lumMod val="85000"/>
                    <a:lumOff val="15000"/>
                  </a:schemeClr>
                </a:solidFill>
              </a:rPr>
              <a:t>Secondary.</a:t>
            </a:r>
          </a:p>
          <a:p>
            <a:pPr lvl="1"/>
            <a:endParaRPr lang="en-US" sz="2000" dirty="0" smtClean="0"/>
          </a:p>
        </p:txBody>
      </p:sp>
      <p:grpSp>
        <p:nvGrpSpPr>
          <p:cNvPr id="7" name="Group 6"/>
          <p:cNvGrpSpPr/>
          <p:nvPr/>
        </p:nvGrpSpPr>
        <p:grpSpPr>
          <a:xfrm>
            <a:off x="381000" y="1676400"/>
            <a:ext cx="4190999" cy="4845010"/>
            <a:chOff x="0" y="914400"/>
            <a:chExt cx="4953000" cy="5943600"/>
          </a:xfrm>
        </p:grpSpPr>
        <p:sp>
          <p:nvSpPr>
            <p:cNvPr id="5" name="Rectangle 4"/>
            <p:cNvSpPr/>
            <p:nvPr/>
          </p:nvSpPr>
          <p:spPr>
            <a:xfrm>
              <a:off x="0" y="914400"/>
              <a:ext cx="4953000" cy="5943600"/>
            </a:xfrm>
            <a:prstGeom prst="rect">
              <a:avLst/>
            </a:prstGeom>
            <a:solidFill>
              <a:schemeClr val="accent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32" name="Rounded Rectangle 31"/>
            <p:cNvSpPr/>
            <p:nvPr/>
          </p:nvSpPr>
          <p:spPr>
            <a:xfrm>
              <a:off x="439311" y="1219201"/>
              <a:ext cx="3887970" cy="4021575"/>
            </a:xfrm>
            <a:prstGeom prst="roundRect">
              <a:avLst/>
            </a:prstGeom>
            <a:solidFill>
              <a:schemeClr val="accent1">
                <a:lumMod val="60000"/>
                <a:lumOff val="40000"/>
              </a:schemeClr>
            </a:solid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400" dirty="0">
                <a:solidFill>
                  <a:schemeClr val="tx1"/>
                </a:solidFill>
              </a:endParaRPr>
            </a:p>
          </p:txBody>
        </p:sp>
        <p:sp>
          <p:nvSpPr>
            <p:cNvPr id="33" name="Rounded Rectangle 32"/>
            <p:cNvSpPr/>
            <p:nvPr/>
          </p:nvSpPr>
          <p:spPr>
            <a:xfrm>
              <a:off x="862540" y="3509973"/>
              <a:ext cx="1097280" cy="526475"/>
            </a:xfrm>
            <a:prstGeom prst="round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262626"/>
                  </a:solidFill>
                </a:rPr>
                <a:t>Log Cache</a:t>
              </a:r>
              <a:endParaRPr lang="en-US" sz="1200" dirty="0">
                <a:solidFill>
                  <a:srgbClr val="262626"/>
                </a:solidFill>
              </a:endParaRPr>
            </a:p>
          </p:txBody>
        </p:sp>
        <p:sp>
          <p:nvSpPr>
            <p:cNvPr id="37" name="Flowchart: Magnetic Disk 36"/>
            <p:cNvSpPr/>
            <p:nvPr/>
          </p:nvSpPr>
          <p:spPr>
            <a:xfrm>
              <a:off x="2081241" y="1480976"/>
              <a:ext cx="1175369" cy="1064029"/>
            </a:xfrm>
            <a:prstGeom prst="flowChartMagneticDisk">
              <a:avLst/>
            </a:prstGeom>
            <a:solidFill>
              <a:schemeClr val="accent3"/>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dirty="0" smtClean="0">
                  <a:solidFill>
                    <a:schemeClr val="bg1"/>
                  </a:solidFill>
                </a:rPr>
                <a:t>DB1</a:t>
              </a:r>
              <a:endParaRPr lang="en-US" sz="1400" dirty="0">
                <a:solidFill>
                  <a:schemeClr val="bg1"/>
                </a:solidFill>
              </a:endParaRPr>
            </a:p>
          </p:txBody>
        </p:sp>
        <p:sp>
          <p:nvSpPr>
            <p:cNvPr id="41" name="Rectangle 40"/>
            <p:cNvSpPr/>
            <p:nvPr/>
          </p:nvSpPr>
          <p:spPr>
            <a:xfrm>
              <a:off x="762001" y="1672167"/>
              <a:ext cx="1213655" cy="489205"/>
            </a:xfrm>
            <a:prstGeom prst="rect">
              <a:avLst/>
            </a:prstGeom>
            <a:solidFill>
              <a:schemeClr val="accent3">
                <a:lumMod val="20000"/>
                <a:lumOff val="8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solidFill>
                    <a:srgbClr val="262626"/>
                  </a:solidFill>
                </a:rPr>
                <a:t>Log Apply</a:t>
              </a:r>
              <a:endParaRPr lang="en-US" sz="1400" dirty="0">
                <a:solidFill>
                  <a:srgbClr val="262626"/>
                </a:solidFill>
              </a:endParaRPr>
            </a:p>
          </p:txBody>
        </p:sp>
        <p:sp>
          <p:nvSpPr>
            <p:cNvPr id="42" name="Rectangle 41"/>
            <p:cNvSpPr/>
            <p:nvPr/>
          </p:nvSpPr>
          <p:spPr>
            <a:xfrm>
              <a:off x="2983823" y="3110268"/>
              <a:ext cx="1097279" cy="544483"/>
            </a:xfrm>
            <a:prstGeom prst="rect">
              <a:avLst/>
            </a:prstGeom>
            <a:solidFill>
              <a:schemeClr val="accent3">
                <a:lumMod val="20000"/>
                <a:lumOff val="8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solidFill>
                    <a:srgbClr val="262626"/>
                  </a:solidFill>
                </a:rPr>
                <a:t>Redo Thread</a:t>
              </a:r>
              <a:endParaRPr lang="en-US" sz="1400" dirty="0">
                <a:solidFill>
                  <a:srgbClr val="262626"/>
                </a:solidFill>
              </a:endParaRPr>
            </a:p>
          </p:txBody>
        </p:sp>
        <p:sp>
          <p:nvSpPr>
            <p:cNvPr id="43" name="Rectangle 42"/>
            <p:cNvSpPr/>
            <p:nvPr/>
          </p:nvSpPr>
          <p:spPr>
            <a:xfrm>
              <a:off x="2983823" y="3773212"/>
              <a:ext cx="1044537" cy="561111"/>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262626"/>
                  </a:solidFill>
                </a:rPr>
                <a:t>Redo Pages</a:t>
              </a:r>
              <a:endParaRPr lang="en-US" sz="1400" dirty="0">
                <a:solidFill>
                  <a:srgbClr val="262626"/>
                </a:solidFill>
              </a:endParaRPr>
            </a:p>
          </p:txBody>
        </p:sp>
        <p:sp>
          <p:nvSpPr>
            <p:cNvPr id="44" name="Rounded Rectangle 43"/>
            <p:cNvSpPr/>
            <p:nvPr/>
          </p:nvSpPr>
          <p:spPr>
            <a:xfrm>
              <a:off x="862540" y="4595476"/>
              <a:ext cx="1097280" cy="457200"/>
            </a:xfrm>
            <a:prstGeom prst="round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262626"/>
                  </a:solidFill>
                </a:rPr>
                <a:t>DB1 Log</a:t>
              </a:r>
              <a:endParaRPr lang="en-US" sz="1200" dirty="0">
                <a:solidFill>
                  <a:srgbClr val="262626"/>
                </a:solidFill>
              </a:endParaRPr>
            </a:p>
          </p:txBody>
        </p:sp>
        <p:sp>
          <p:nvSpPr>
            <p:cNvPr id="45" name="Rounded Rectangle 44"/>
            <p:cNvSpPr/>
            <p:nvPr/>
          </p:nvSpPr>
          <p:spPr>
            <a:xfrm>
              <a:off x="3047456" y="4537979"/>
              <a:ext cx="1097280" cy="457200"/>
            </a:xfrm>
            <a:prstGeom prst="round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262626"/>
                  </a:solidFill>
                </a:rPr>
                <a:t>DB1 Data</a:t>
              </a:r>
              <a:endParaRPr lang="en-US" sz="1400" dirty="0">
                <a:solidFill>
                  <a:srgbClr val="262626"/>
                </a:solidFill>
              </a:endParaRPr>
            </a:p>
          </p:txBody>
        </p:sp>
        <p:cxnSp>
          <p:nvCxnSpPr>
            <p:cNvPr id="47" name="Straight Arrow Connector 46"/>
            <p:cNvCxnSpPr/>
            <p:nvPr/>
          </p:nvCxnSpPr>
          <p:spPr>
            <a:xfrm>
              <a:off x="1294804" y="4056537"/>
              <a:ext cx="0" cy="529243"/>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49" name="Straight Arrow Connector 48"/>
            <p:cNvCxnSpPr/>
            <p:nvPr/>
          </p:nvCxnSpPr>
          <p:spPr>
            <a:xfrm>
              <a:off x="1294804" y="2065639"/>
              <a:ext cx="0" cy="1444335"/>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grpSp>
          <p:nvGrpSpPr>
            <p:cNvPr id="4" name="Group 50"/>
            <p:cNvGrpSpPr/>
            <p:nvPr/>
          </p:nvGrpSpPr>
          <p:grpSpPr>
            <a:xfrm>
              <a:off x="2668924" y="5441179"/>
              <a:ext cx="1922126" cy="1264422"/>
              <a:chOff x="6252868" y="126439"/>
              <a:chExt cx="2569099" cy="2837004"/>
            </a:xfrm>
          </p:grpSpPr>
          <p:pic>
            <p:nvPicPr>
              <p:cNvPr id="52" name="Picture 4" descr="C:\Users\gopala\Pictures\DVD_ART35\Artwork_Imagery\Icons - Illustrations\charts - diagrams\3d pie chart.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2868" y="1239680"/>
                <a:ext cx="2569099" cy="1723763"/>
              </a:xfrm>
              <a:prstGeom prst="rect">
                <a:avLst/>
              </a:prstGeom>
              <a:noFill/>
              <a:extLst>
                <a:ext uri="{909E8E84-426E-40DD-AFC4-6F175D3DCCD1}">
                  <a14:hiddenFill xmlns:a14="http://schemas.microsoft.com/office/drawing/2010/main">
                    <a:solidFill>
                      <a:srgbClr val="FFFFFF"/>
                    </a:solidFill>
                  </a14:hiddenFill>
                </a:ext>
              </a:extLst>
            </p:spPr>
          </p:pic>
          <p:sp>
            <p:nvSpPr>
              <p:cNvPr id="53" name="TextBox 52"/>
              <p:cNvSpPr txBox="1"/>
              <p:nvPr/>
            </p:nvSpPr>
            <p:spPr>
              <a:xfrm>
                <a:off x="6537324" y="126439"/>
                <a:ext cx="1972116" cy="1169062"/>
              </a:xfrm>
              <a:prstGeom prst="rect">
                <a:avLst/>
              </a:prstGeom>
              <a:noFill/>
            </p:spPr>
            <p:txBody>
              <a:bodyPr wrap="none" rtlCol="0">
                <a:spAutoFit/>
              </a:bodyPr>
              <a:lstStyle/>
              <a:p>
                <a:pPr indent="-396875">
                  <a:lnSpc>
                    <a:spcPct val="90000"/>
                  </a:lnSpc>
                  <a:spcBef>
                    <a:spcPct val="20000"/>
                  </a:spcBef>
                  <a:buClr>
                    <a:srgbClr val="777777"/>
                  </a:buClr>
                </a:pPr>
                <a:r>
                  <a:rPr lang="ru-RU" sz="2400" dirty="0" smtClean="0"/>
                  <a:t>Отчеты</a:t>
                </a:r>
                <a:endParaRPr lang="en-US" sz="2400" dirty="0" smtClean="0"/>
              </a:p>
            </p:txBody>
          </p:sp>
        </p:grpSp>
        <p:cxnSp>
          <p:nvCxnSpPr>
            <p:cNvPr id="54" name="Straight Arrow Connector 53"/>
            <p:cNvCxnSpPr/>
            <p:nvPr/>
          </p:nvCxnSpPr>
          <p:spPr>
            <a:xfrm flipV="1">
              <a:off x="3629987" y="5240773"/>
              <a:ext cx="0" cy="93142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6" name="Rectangular Callout 5"/>
            <p:cNvSpPr/>
            <p:nvPr/>
          </p:nvSpPr>
          <p:spPr bwMode="auto">
            <a:xfrm>
              <a:off x="180108" y="5543965"/>
              <a:ext cx="2203187" cy="1161636"/>
            </a:xfrm>
            <a:prstGeom prst="wedgeRectCallout">
              <a:avLst>
                <a:gd name="adj1" fmla="val 74932"/>
                <a:gd name="adj2" fmla="val 5567"/>
              </a:avLst>
            </a:prstGeom>
            <a:solidFill>
              <a:schemeClr val="accent2">
                <a:lumMod val="20000"/>
                <a:lumOff val="8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ru-RU" sz="1400" dirty="0" smtClean="0">
                  <a:solidFill>
                    <a:schemeClr val="tx1"/>
                  </a:solidFill>
                  <a:latin typeface="Segoe" pitchFamily="34" charset="0"/>
                </a:rPr>
                <a:t>Интенсивная нагрузка</a:t>
              </a:r>
              <a:endParaRPr lang="en-US" sz="1400" dirty="0">
                <a:solidFill>
                  <a:schemeClr val="tx1"/>
                </a:solidFill>
                <a:latin typeface="Segoe" pitchFamily="34" charset="0"/>
              </a:endParaRPr>
            </a:p>
            <a:p>
              <a:pPr algn="ctr" defTabSz="914099"/>
              <a:r>
                <a:rPr lang="en-US" sz="1400" dirty="0" smtClean="0">
                  <a:solidFill>
                    <a:schemeClr val="tx1"/>
                  </a:solidFill>
                  <a:latin typeface="Segoe" pitchFamily="34" charset="0"/>
                </a:rPr>
                <a:t>(IO., Memory, CPU)</a:t>
              </a:r>
            </a:p>
          </p:txBody>
        </p:sp>
        <p:cxnSp>
          <p:nvCxnSpPr>
            <p:cNvPr id="23" name="Straight Arrow Connector 22"/>
            <p:cNvCxnSpPr/>
            <p:nvPr/>
          </p:nvCxnSpPr>
          <p:spPr>
            <a:xfrm flipV="1">
              <a:off x="1632761" y="3509974"/>
              <a:ext cx="1351062" cy="1107520"/>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1623281" y="1187117"/>
              <a:ext cx="1102866" cy="276999"/>
            </a:xfrm>
            <a:prstGeom prst="rect">
              <a:avLst/>
            </a:prstGeom>
            <a:noFill/>
          </p:spPr>
          <p:txBody>
            <a:bodyPr wrap="none" lIns="0" tIns="0" rIns="0" bIns="0" rtlCol="0">
              <a:spAutoFit/>
            </a:bodyPr>
            <a:lstStyle/>
            <a:p>
              <a:r>
                <a:rPr lang="en-US" dirty="0" smtClean="0">
                  <a:solidFill>
                    <a:srgbClr val="262626"/>
                  </a:solidFill>
                </a:rPr>
                <a:t>Secondary</a:t>
              </a:r>
            </a:p>
          </p:txBody>
        </p:sp>
      </p:grpSp>
    </p:spTree>
    <p:extLst>
      <p:ext uri="{BB962C8B-B14F-4D97-AF65-F5344CB8AC3E}">
        <p14:creationId xmlns:p14="http://schemas.microsoft.com/office/powerpoint/2010/main" val="2821744360"/>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2400" y="228601"/>
            <a:ext cx="8991600" cy="553999"/>
          </a:xfrm>
        </p:spPr>
        <p:txBody>
          <a:bodyPr>
            <a:normAutofit fontScale="90000"/>
          </a:bodyPr>
          <a:lstStyle/>
          <a:p>
            <a:r>
              <a:rPr lang="ru-RU" sz="3600" dirty="0"/>
              <a:t>Дисковая подсистема</a:t>
            </a:r>
            <a:r>
              <a:rPr lang="en-US" sz="3600" dirty="0"/>
              <a:t>: </a:t>
            </a:r>
            <a:r>
              <a:rPr lang="ru-RU" sz="3600" dirty="0"/>
              <a:t>влияние на </a:t>
            </a:r>
            <a:r>
              <a:rPr lang="ru-RU" sz="3600" dirty="0" smtClean="0"/>
              <a:t>отчеты (2)</a:t>
            </a:r>
            <a:endParaRPr lang="en-US" sz="4000" dirty="0"/>
          </a:p>
        </p:txBody>
      </p:sp>
      <p:sp>
        <p:nvSpPr>
          <p:cNvPr id="3" name="Content Placeholder 2"/>
          <p:cNvSpPr>
            <a:spLocks noGrp="1"/>
          </p:cNvSpPr>
          <p:nvPr>
            <p:ph idx="1"/>
          </p:nvPr>
        </p:nvSpPr>
        <p:spPr>
          <a:xfrm>
            <a:off x="457200" y="1045030"/>
            <a:ext cx="8229600" cy="5203370"/>
          </a:xfrm>
          <a:solidFill>
            <a:schemeClr val="bg1"/>
          </a:solidFill>
        </p:spPr>
        <p:txBody>
          <a:bodyPr>
            <a:noAutofit/>
          </a:bodyPr>
          <a:lstStyle/>
          <a:p>
            <a:pPr>
              <a:spcBef>
                <a:spcPts val="0"/>
              </a:spcBef>
            </a:pPr>
            <a:r>
              <a:rPr lang="ru-RU" sz="2400" dirty="0" smtClean="0"/>
              <a:t>Конкурентный доступ и блокировки</a:t>
            </a:r>
            <a:endParaRPr lang="en-US" sz="2400" dirty="0" smtClean="0"/>
          </a:p>
          <a:p>
            <a:pPr lvl="1">
              <a:spcBef>
                <a:spcPts val="0"/>
              </a:spcBef>
            </a:pPr>
            <a:r>
              <a:rPr lang="ru-RU" sz="2000" dirty="0" smtClean="0"/>
              <a:t>Отчеты могут заблокировать </a:t>
            </a:r>
            <a:r>
              <a:rPr lang="en-US" sz="2000" dirty="0" smtClean="0"/>
              <a:t>REDO</a:t>
            </a:r>
            <a:endParaRPr lang="en-US" sz="2000" dirty="0"/>
          </a:p>
          <a:p>
            <a:pPr lvl="1">
              <a:spcBef>
                <a:spcPts val="0"/>
              </a:spcBef>
            </a:pPr>
            <a:r>
              <a:rPr lang="ru-RU" sz="2000" dirty="0" smtClean="0"/>
              <a:t>Отчеты и </a:t>
            </a:r>
            <a:r>
              <a:rPr lang="en-US" sz="2000" dirty="0" smtClean="0"/>
              <a:t>REDO </a:t>
            </a:r>
            <a:r>
              <a:rPr lang="ru-RU" sz="2000" dirty="0" smtClean="0"/>
              <a:t>могут попасть в </a:t>
            </a:r>
            <a:r>
              <a:rPr lang="en-US" sz="2000" dirty="0" smtClean="0"/>
              <a:t>deadlock</a:t>
            </a:r>
          </a:p>
          <a:p>
            <a:pPr>
              <a:spcBef>
                <a:spcPts val="0"/>
              </a:spcBef>
            </a:pPr>
            <a:r>
              <a:rPr lang="ru-RU" sz="2400" dirty="0" smtClean="0"/>
              <a:t>Решение</a:t>
            </a:r>
            <a:endParaRPr lang="en-US" sz="2400" dirty="0" smtClean="0"/>
          </a:p>
          <a:p>
            <a:pPr lvl="1">
              <a:spcBef>
                <a:spcPts val="0"/>
              </a:spcBef>
            </a:pPr>
            <a:r>
              <a:rPr lang="ru-RU" sz="2000" dirty="0" smtClean="0"/>
              <a:t>Все уровни блокировки, используемые приложением, автоматически  преобразуются в </a:t>
            </a:r>
            <a:r>
              <a:rPr lang="en-US" sz="2000" dirty="0" smtClean="0"/>
              <a:t>Snapshot Isolation</a:t>
            </a:r>
            <a:endParaRPr lang="ru-RU" sz="2000" dirty="0" smtClean="0"/>
          </a:p>
          <a:p>
            <a:pPr lvl="1">
              <a:spcBef>
                <a:spcPts val="0"/>
              </a:spcBef>
            </a:pPr>
            <a:r>
              <a:rPr lang="ru-RU" sz="2000" dirty="0" smtClean="0"/>
              <a:t>Полностью прозрачно для приложения</a:t>
            </a:r>
          </a:p>
          <a:p>
            <a:pPr lvl="1">
              <a:spcBef>
                <a:spcPts val="0"/>
              </a:spcBef>
            </a:pPr>
            <a:r>
              <a:rPr lang="ru-RU" sz="2000" dirty="0" smtClean="0"/>
              <a:t>Все подсказки оптимизатору игнорируются (часто отчеты используют с опцией </a:t>
            </a:r>
            <a:r>
              <a:rPr lang="en-US" sz="2000" dirty="0" smtClean="0"/>
              <a:t>NOLOCK)</a:t>
            </a:r>
          </a:p>
          <a:p>
            <a:pPr lvl="1">
              <a:spcBef>
                <a:spcPts val="0"/>
              </a:spcBef>
            </a:pPr>
            <a:r>
              <a:rPr lang="en-US" sz="2000" dirty="0" smtClean="0"/>
              <a:t>SQL Server </a:t>
            </a:r>
            <a:r>
              <a:rPr lang="ru-RU" sz="2000" dirty="0" smtClean="0"/>
              <a:t>никогда не выберет </a:t>
            </a:r>
            <a:r>
              <a:rPr lang="en-US" sz="2000" dirty="0" smtClean="0"/>
              <a:t>REDO </a:t>
            </a:r>
            <a:r>
              <a:rPr lang="ru-RU" sz="2000" dirty="0" smtClean="0"/>
              <a:t>как жертву </a:t>
            </a:r>
            <a:r>
              <a:rPr lang="en-US" sz="2000" dirty="0" smtClean="0"/>
              <a:t>deadlock</a:t>
            </a:r>
          </a:p>
          <a:p>
            <a:pPr>
              <a:spcBef>
                <a:spcPts val="0"/>
              </a:spcBef>
            </a:pPr>
            <a:r>
              <a:rPr lang="ru-RU" sz="2400" dirty="0" smtClean="0"/>
              <a:t>В результате</a:t>
            </a:r>
            <a:endParaRPr lang="en-US" sz="2000" dirty="0" smtClean="0"/>
          </a:p>
          <a:p>
            <a:pPr lvl="1">
              <a:spcBef>
                <a:spcPts val="0"/>
              </a:spcBef>
            </a:pPr>
            <a:r>
              <a:rPr lang="ru-RU" sz="2000" dirty="0" smtClean="0"/>
              <a:t>Снижение уровня блокирований между отчетами и </a:t>
            </a:r>
            <a:r>
              <a:rPr lang="en-US" sz="2000" dirty="0" smtClean="0"/>
              <a:t>REDO</a:t>
            </a:r>
          </a:p>
          <a:p>
            <a:pPr lvl="1">
              <a:spcBef>
                <a:spcPts val="0"/>
              </a:spcBef>
            </a:pPr>
            <a:r>
              <a:rPr lang="ru-RU" sz="2000" dirty="0" smtClean="0"/>
              <a:t>Проблемы с </a:t>
            </a:r>
            <a:r>
              <a:rPr lang="en-US" sz="2000" dirty="0" smtClean="0"/>
              <a:t>DML (INSERT/DELETE/UPDATE) </a:t>
            </a:r>
            <a:r>
              <a:rPr lang="ru-RU" sz="2000" dirty="0" smtClean="0"/>
              <a:t>отсутствуют т.к. это просто не позволено</a:t>
            </a:r>
            <a:endParaRPr lang="en-US" sz="2000" dirty="0" smtClean="0"/>
          </a:p>
          <a:p>
            <a:pPr lvl="1">
              <a:spcBef>
                <a:spcPts val="0"/>
              </a:spcBef>
            </a:pPr>
            <a:r>
              <a:rPr lang="ru-RU" sz="2000" dirty="0" smtClean="0"/>
              <a:t>Дополнительная нагрузка на </a:t>
            </a:r>
            <a:r>
              <a:rPr lang="en-US" sz="2000" dirty="0" err="1" smtClean="0"/>
              <a:t>TempDb</a:t>
            </a:r>
            <a:r>
              <a:rPr lang="en-US" sz="2000" dirty="0" smtClean="0"/>
              <a:t> </a:t>
            </a:r>
            <a:r>
              <a:rPr lang="ru-RU" sz="2000" dirty="0" smtClean="0"/>
              <a:t>за счет использования </a:t>
            </a:r>
            <a:r>
              <a:rPr lang="ru-RU" sz="2000" dirty="0" err="1" smtClean="0"/>
              <a:t>версионирования</a:t>
            </a:r>
            <a:endParaRPr lang="en-US" sz="1600" dirty="0" smtClean="0"/>
          </a:p>
          <a:p>
            <a:pPr lvl="1">
              <a:spcBef>
                <a:spcPts val="0"/>
              </a:spcBef>
            </a:pPr>
            <a:endParaRPr lang="en-US" sz="1600" dirty="0"/>
          </a:p>
          <a:p>
            <a:pPr>
              <a:spcBef>
                <a:spcPts val="0"/>
              </a:spcBef>
            </a:pPr>
            <a:endParaRPr lang="en-US" sz="2400" dirty="0"/>
          </a:p>
        </p:txBody>
      </p:sp>
    </p:spTree>
    <p:extLst>
      <p:ext uri="{BB962C8B-B14F-4D97-AF65-F5344CB8AC3E}">
        <p14:creationId xmlns:p14="http://schemas.microsoft.com/office/powerpoint/2010/main" val="270088829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229600" cy="1143000"/>
          </a:xfrm>
        </p:spPr>
        <p:txBody>
          <a:bodyPr/>
          <a:lstStyle/>
          <a:p>
            <a:r>
              <a:rPr lang="ru-RU" dirty="0" smtClean="0"/>
              <a:t>Производительность отчетов на </a:t>
            </a:r>
            <a:r>
              <a:rPr lang="en-US" dirty="0" smtClean="0"/>
              <a:t>Secondary</a:t>
            </a:r>
            <a:endParaRPr lang="en-US" dirty="0"/>
          </a:p>
        </p:txBody>
      </p:sp>
      <p:sp>
        <p:nvSpPr>
          <p:cNvPr id="3" name="Content Placeholder 2"/>
          <p:cNvSpPr>
            <a:spLocks noGrp="1"/>
          </p:cNvSpPr>
          <p:nvPr>
            <p:ph idx="1"/>
          </p:nvPr>
        </p:nvSpPr>
        <p:spPr>
          <a:xfrm>
            <a:off x="457200" y="1295401"/>
            <a:ext cx="8305800" cy="5257800"/>
          </a:xfrm>
          <a:solidFill>
            <a:schemeClr val="bg1"/>
          </a:solidFill>
        </p:spPr>
        <p:txBody>
          <a:bodyPr>
            <a:normAutofit fontScale="62500" lnSpcReduction="20000"/>
          </a:bodyPr>
          <a:lstStyle/>
          <a:p>
            <a:pPr marL="0" indent="0">
              <a:lnSpc>
                <a:spcPct val="120000"/>
              </a:lnSpc>
              <a:spcBef>
                <a:spcPts val="0"/>
              </a:spcBef>
              <a:buNone/>
            </a:pPr>
            <a:r>
              <a:rPr lang="ru-RU" sz="3300" dirty="0" smtClean="0"/>
              <a:t>Оптимизированные планы запросов</a:t>
            </a:r>
            <a:endParaRPr lang="en-US" sz="3300" dirty="0" smtClean="0"/>
          </a:p>
          <a:p>
            <a:pPr>
              <a:lnSpc>
                <a:spcPct val="120000"/>
              </a:lnSpc>
              <a:spcBef>
                <a:spcPts val="0"/>
              </a:spcBef>
            </a:pPr>
            <a:r>
              <a:rPr lang="ru-RU" b="1" dirty="0" smtClean="0"/>
              <a:t>Цель</a:t>
            </a:r>
            <a:r>
              <a:rPr lang="en-US" b="1" dirty="0" smtClean="0"/>
              <a:t>: </a:t>
            </a:r>
            <a:r>
              <a:rPr lang="ru-RU" dirty="0" smtClean="0"/>
              <a:t>Сходные планы на </a:t>
            </a:r>
            <a:r>
              <a:rPr lang="en-US" dirty="0" smtClean="0"/>
              <a:t>Readable Secondary</a:t>
            </a:r>
          </a:p>
          <a:p>
            <a:pPr>
              <a:lnSpc>
                <a:spcPct val="120000"/>
              </a:lnSpc>
              <a:spcBef>
                <a:spcPts val="0"/>
              </a:spcBef>
            </a:pPr>
            <a:r>
              <a:rPr lang="ru-RU" dirty="0" smtClean="0"/>
              <a:t>Оптимизация запросов и статистика</a:t>
            </a:r>
            <a:endParaRPr lang="en-US" dirty="0" smtClean="0"/>
          </a:p>
          <a:p>
            <a:pPr lvl="1">
              <a:lnSpc>
                <a:spcPct val="120000"/>
              </a:lnSpc>
              <a:spcBef>
                <a:spcPts val="0"/>
              </a:spcBef>
            </a:pPr>
            <a:r>
              <a:rPr lang="en-US" dirty="0" smtClean="0"/>
              <a:t>SQL Server </a:t>
            </a:r>
            <a:r>
              <a:rPr lang="ru-RU" dirty="0" smtClean="0"/>
              <a:t>использует </a:t>
            </a:r>
            <a:r>
              <a:rPr lang="en-US" dirty="0" smtClean="0"/>
              <a:t>cost based optimizer</a:t>
            </a:r>
            <a:r>
              <a:rPr lang="ru-RU" dirty="0" smtClean="0"/>
              <a:t>, работа которого сильно зависит от статистики</a:t>
            </a:r>
            <a:endParaRPr lang="en-US" dirty="0" smtClean="0"/>
          </a:p>
          <a:p>
            <a:pPr lvl="1">
              <a:lnSpc>
                <a:spcPct val="120000"/>
              </a:lnSpc>
              <a:spcBef>
                <a:spcPts val="0"/>
              </a:spcBef>
            </a:pPr>
            <a:r>
              <a:rPr lang="ru-RU" dirty="0" smtClean="0"/>
              <a:t>Если статистика отсутствует</a:t>
            </a:r>
            <a:r>
              <a:rPr lang="en-US" dirty="0" smtClean="0"/>
              <a:t>, SQL Server </a:t>
            </a:r>
            <a:r>
              <a:rPr lang="ru-RU" dirty="0" smtClean="0"/>
              <a:t>автоматически создает ее и хранит</a:t>
            </a:r>
            <a:endParaRPr lang="en-US" dirty="0" smtClean="0"/>
          </a:p>
          <a:p>
            <a:pPr>
              <a:lnSpc>
                <a:spcPct val="120000"/>
              </a:lnSpc>
              <a:spcBef>
                <a:spcPts val="0"/>
              </a:spcBef>
            </a:pPr>
            <a:r>
              <a:rPr lang="ru-RU" dirty="0" smtClean="0"/>
              <a:t>Автоматическое создание/обновление статистики требует физических изменений</a:t>
            </a:r>
            <a:endParaRPr lang="en-US" dirty="0" smtClean="0"/>
          </a:p>
          <a:p>
            <a:pPr lvl="1">
              <a:lnSpc>
                <a:spcPct val="120000"/>
              </a:lnSpc>
              <a:spcBef>
                <a:spcPts val="0"/>
              </a:spcBef>
            </a:pPr>
            <a:r>
              <a:rPr lang="ru-RU" dirty="0" smtClean="0"/>
              <a:t>Пример</a:t>
            </a:r>
            <a:r>
              <a:rPr lang="en-US" dirty="0" smtClean="0"/>
              <a:t>: Table T1 (C1, C2, C3)</a:t>
            </a:r>
          </a:p>
          <a:p>
            <a:pPr lvl="2">
              <a:lnSpc>
                <a:spcPct val="120000"/>
              </a:lnSpc>
              <a:spcBef>
                <a:spcPts val="0"/>
              </a:spcBef>
            </a:pPr>
            <a:r>
              <a:rPr lang="ru-RU" dirty="0" smtClean="0"/>
              <a:t>Запрос на </a:t>
            </a:r>
            <a:r>
              <a:rPr lang="en-US" dirty="0" smtClean="0"/>
              <a:t>Primary </a:t>
            </a:r>
            <a:r>
              <a:rPr lang="ru-RU" dirty="0" smtClean="0"/>
              <a:t>с условием </a:t>
            </a:r>
            <a:r>
              <a:rPr lang="en-US" dirty="0" smtClean="0"/>
              <a:t>(C3 &gt; 10). </a:t>
            </a:r>
          </a:p>
          <a:p>
            <a:pPr lvl="2">
              <a:lnSpc>
                <a:spcPct val="120000"/>
              </a:lnSpc>
              <a:spcBef>
                <a:spcPts val="0"/>
              </a:spcBef>
            </a:pPr>
            <a:r>
              <a:rPr lang="en-US" dirty="0" smtClean="0"/>
              <a:t>SQL Server</a:t>
            </a:r>
            <a:r>
              <a:rPr lang="ru-RU" dirty="0" smtClean="0"/>
              <a:t>, если нужно, автоматически создаст статистику</a:t>
            </a:r>
            <a:r>
              <a:rPr lang="en-US" dirty="0" smtClean="0"/>
              <a:t>, </a:t>
            </a:r>
            <a:r>
              <a:rPr lang="ru-RU" dirty="0" smtClean="0"/>
              <a:t>на поле </a:t>
            </a:r>
            <a:r>
              <a:rPr lang="en-US" dirty="0" smtClean="0"/>
              <a:t>C3</a:t>
            </a:r>
          </a:p>
          <a:p>
            <a:pPr lvl="2">
              <a:lnSpc>
                <a:spcPct val="120000"/>
              </a:lnSpc>
              <a:spcBef>
                <a:spcPts val="0"/>
              </a:spcBef>
            </a:pPr>
            <a:r>
              <a:rPr lang="ru-RU" dirty="0" smtClean="0"/>
              <a:t>На </a:t>
            </a:r>
            <a:r>
              <a:rPr lang="en-US" dirty="0" smtClean="0"/>
              <a:t>Secondary </a:t>
            </a:r>
            <a:r>
              <a:rPr lang="ru-RU" dirty="0" smtClean="0"/>
              <a:t>это невозможно т.к. физические изменения в БД запрещены</a:t>
            </a:r>
            <a:endParaRPr lang="en-US" dirty="0" smtClean="0"/>
          </a:p>
          <a:p>
            <a:pPr lvl="1">
              <a:lnSpc>
                <a:spcPct val="120000"/>
              </a:lnSpc>
              <a:spcBef>
                <a:spcPts val="0"/>
              </a:spcBef>
            </a:pPr>
            <a:r>
              <a:rPr lang="ru-RU" dirty="0" smtClean="0"/>
              <a:t>Аналогичная проблема при попытке обновить статистику</a:t>
            </a:r>
            <a:endParaRPr lang="en-US" dirty="0" smtClean="0"/>
          </a:p>
          <a:p>
            <a:pPr>
              <a:lnSpc>
                <a:spcPct val="120000"/>
              </a:lnSpc>
              <a:spcBef>
                <a:spcPts val="0"/>
              </a:spcBef>
            </a:pPr>
            <a:r>
              <a:rPr lang="ru-RU" dirty="0" smtClean="0"/>
              <a:t>Решение</a:t>
            </a:r>
            <a:endParaRPr lang="en-US" dirty="0" smtClean="0"/>
          </a:p>
          <a:p>
            <a:pPr lvl="1">
              <a:lnSpc>
                <a:spcPct val="120000"/>
              </a:lnSpc>
              <a:spcBef>
                <a:spcPts val="0"/>
              </a:spcBef>
            </a:pPr>
            <a:r>
              <a:rPr lang="ru-RU" dirty="0" smtClean="0"/>
              <a:t>Статистика создается, но хранится в (многострадальной) </a:t>
            </a:r>
            <a:r>
              <a:rPr lang="en-US" dirty="0" err="1" smtClean="0"/>
              <a:t>TempDB</a:t>
            </a:r>
            <a:endParaRPr lang="en-US" dirty="0" smtClean="0"/>
          </a:p>
          <a:p>
            <a:pPr lvl="1">
              <a:lnSpc>
                <a:spcPct val="120000"/>
              </a:lnSpc>
              <a:spcBef>
                <a:spcPts val="0"/>
              </a:spcBef>
            </a:pPr>
            <a:r>
              <a:rPr lang="ru-RU" dirty="0" smtClean="0"/>
              <a:t>Системные представления </a:t>
            </a:r>
            <a:r>
              <a:rPr lang="en-US" dirty="0" smtClean="0"/>
              <a:t>(</a:t>
            </a:r>
            <a:r>
              <a:rPr lang="ru-RU" dirty="0" smtClean="0"/>
              <a:t>напр. </a:t>
            </a:r>
            <a:r>
              <a:rPr lang="en-US" dirty="0" err="1" smtClean="0"/>
              <a:t>sys.stats</a:t>
            </a:r>
            <a:r>
              <a:rPr lang="en-US" dirty="0" smtClean="0"/>
              <a:t>)  </a:t>
            </a:r>
            <a:r>
              <a:rPr lang="ru-RU" dirty="0" smtClean="0"/>
              <a:t>показывают временную статистику</a:t>
            </a:r>
          </a:p>
          <a:p>
            <a:pPr lvl="1">
              <a:lnSpc>
                <a:spcPct val="120000"/>
              </a:lnSpc>
              <a:spcBef>
                <a:spcPts val="0"/>
              </a:spcBef>
            </a:pPr>
            <a:r>
              <a:rPr lang="ru-RU" dirty="0" smtClean="0"/>
              <a:t>Не используется </a:t>
            </a:r>
            <a:r>
              <a:rPr lang="en-US" dirty="0" smtClean="0"/>
              <a:t>FULLSCAN (</a:t>
            </a:r>
            <a:r>
              <a:rPr lang="ru-RU" dirty="0" smtClean="0"/>
              <a:t>очень долго)</a:t>
            </a:r>
          </a:p>
          <a:p>
            <a:pPr>
              <a:lnSpc>
                <a:spcPct val="120000"/>
              </a:lnSpc>
              <a:spcBef>
                <a:spcPts val="0"/>
              </a:spcBef>
            </a:pPr>
            <a:r>
              <a:rPr lang="ru-RU" dirty="0" smtClean="0"/>
              <a:t>Проблемы</a:t>
            </a:r>
          </a:p>
          <a:p>
            <a:pPr lvl="1">
              <a:lnSpc>
                <a:spcPct val="120000"/>
              </a:lnSpc>
              <a:spcBef>
                <a:spcPts val="0"/>
              </a:spcBef>
            </a:pPr>
            <a:r>
              <a:rPr lang="ru-RU" dirty="0" smtClean="0"/>
              <a:t>Рестарт сервера</a:t>
            </a:r>
            <a:r>
              <a:rPr lang="en-US" dirty="0" smtClean="0"/>
              <a:t> = </a:t>
            </a:r>
            <a:r>
              <a:rPr lang="ru-RU" dirty="0" smtClean="0"/>
              <a:t>потеря статистики</a:t>
            </a:r>
          </a:p>
          <a:p>
            <a:pPr lvl="1">
              <a:lnSpc>
                <a:spcPct val="120000"/>
              </a:lnSpc>
              <a:spcBef>
                <a:spcPts val="0"/>
              </a:spcBef>
            </a:pPr>
            <a:r>
              <a:rPr lang="ru-RU" dirty="0" smtClean="0"/>
              <a:t>Для «скошенных» данных </a:t>
            </a:r>
            <a:r>
              <a:rPr lang="en-US" dirty="0" smtClean="0"/>
              <a:t>sampling </a:t>
            </a:r>
            <a:r>
              <a:rPr lang="ru-RU" dirty="0" smtClean="0"/>
              <a:t>может не дать качественной статистики</a:t>
            </a:r>
          </a:p>
          <a:p>
            <a:pPr lvl="2">
              <a:lnSpc>
                <a:spcPct val="120000"/>
              </a:lnSpc>
              <a:spcBef>
                <a:spcPts val="0"/>
              </a:spcBef>
            </a:pPr>
            <a:r>
              <a:rPr lang="ru-RU" dirty="0" smtClean="0"/>
              <a:t>Создайте статистику </a:t>
            </a:r>
            <a:r>
              <a:rPr lang="en-US" dirty="0" smtClean="0"/>
              <a:t>WITH FULLSCAN </a:t>
            </a:r>
            <a:r>
              <a:rPr lang="ru-RU" dirty="0" smtClean="0"/>
              <a:t>на </a:t>
            </a:r>
            <a:r>
              <a:rPr lang="en-US" dirty="0" smtClean="0"/>
              <a:t>Primary</a:t>
            </a:r>
            <a:r>
              <a:rPr lang="ru-RU" dirty="0" smtClean="0"/>
              <a:t> и она перейдет на </a:t>
            </a:r>
            <a:r>
              <a:rPr lang="en-US" dirty="0" smtClean="0"/>
              <a:t>Secondary</a:t>
            </a:r>
          </a:p>
          <a:p>
            <a:pPr marL="0" indent="0">
              <a:lnSpc>
                <a:spcPct val="120000"/>
              </a:lnSpc>
              <a:spcBef>
                <a:spcPts val="0"/>
              </a:spcBef>
              <a:buNone/>
            </a:pPr>
            <a:endParaRPr lang="en-US" dirty="0" smtClean="0"/>
          </a:p>
          <a:p>
            <a:pPr marL="914400" lvl="2" indent="0">
              <a:lnSpc>
                <a:spcPct val="120000"/>
              </a:lnSpc>
              <a:spcBef>
                <a:spcPts val="0"/>
              </a:spcBef>
              <a:buNone/>
            </a:pPr>
            <a:endParaRPr lang="en-US" dirty="0" smtClean="0"/>
          </a:p>
          <a:p>
            <a:pPr lvl="2">
              <a:lnSpc>
                <a:spcPct val="120000"/>
              </a:lnSpc>
              <a:spcBef>
                <a:spcPts val="0"/>
              </a:spcBef>
            </a:pPr>
            <a:endParaRPr lang="en-US" dirty="0" smtClean="0"/>
          </a:p>
          <a:p>
            <a:pPr lvl="2">
              <a:lnSpc>
                <a:spcPct val="120000"/>
              </a:lnSpc>
              <a:spcBef>
                <a:spcPts val="0"/>
              </a:spcBef>
            </a:pPr>
            <a:endParaRPr lang="en-US" dirty="0" smtClean="0"/>
          </a:p>
          <a:p>
            <a:pPr>
              <a:lnSpc>
                <a:spcPct val="120000"/>
              </a:lnSpc>
              <a:spcBef>
                <a:spcPts val="0"/>
              </a:spcBef>
            </a:pPr>
            <a:endParaRPr lang="en-US" dirty="0" smtClean="0"/>
          </a:p>
          <a:p>
            <a:pPr>
              <a:lnSpc>
                <a:spcPct val="120000"/>
              </a:lnSpc>
              <a:spcBef>
                <a:spcPts val="0"/>
              </a:spcBef>
            </a:pPr>
            <a:endParaRPr lang="en-US" dirty="0"/>
          </a:p>
        </p:txBody>
      </p:sp>
    </p:spTree>
    <p:extLst>
      <p:ext uri="{BB962C8B-B14F-4D97-AF65-F5344CB8AC3E}">
        <p14:creationId xmlns:p14="http://schemas.microsoft.com/office/powerpoint/2010/main" val="4196425244"/>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err="1" smtClean="0"/>
              <a:t>Демо</a:t>
            </a:r>
            <a:endParaRPr lang="ru-RU" dirty="0"/>
          </a:p>
        </p:txBody>
      </p:sp>
    </p:spTree>
    <p:extLst>
      <p:ext uri="{BB962C8B-B14F-4D97-AF65-F5344CB8AC3E}">
        <p14:creationId xmlns:p14="http://schemas.microsoft.com/office/powerpoint/2010/main" val="35342557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Ресурсы по </a:t>
            </a:r>
            <a:r>
              <a:rPr lang="en-US" dirty="0" err="1" smtClean="0"/>
              <a:t>AlwaysOn</a:t>
            </a:r>
            <a:endParaRPr lang="en-US" dirty="0"/>
          </a:p>
        </p:txBody>
      </p:sp>
      <p:grpSp>
        <p:nvGrpSpPr>
          <p:cNvPr id="5" name="Group 4"/>
          <p:cNvGrpSpPr/>
          <p:nvPr/>
        </p:nvGrpSpPr>
        <p:grpSpPr>
          <a:xfrm>
            <a:off x="457200" y="1143000"/>
            <a:ext cx="8246952" cy="936348"/>
            <a:chOff x="439848" y="1143000"/>
            <a:chExt cx="8246952" cy="936348"/>
          </a:xfrm>
        </p:grpSpPr>
        <p:sp>
          <p:nvSpPr>
            <p:cNvPr id="6" name="Rectangle 5"/>
            <p:cNvSpPr/>
            <p:nvPr/>
          </p:nvSpPr>
          <p:spPr>
            <a:xfrm>
              <a:off x="443620" y="1143000"/>
              <a:ext cx="8243180"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lvl="0"/>
              <a:r>
                <a:rPr lang="en-US" sz="1600" b="1" dirty="0">
                  <a:solidFill>
                    <a:schemeClr val="accent1">
                      <a:alpha val="99000"/>
                    </a:schemeClr>
                  </a:solidFill>
                </a:rPr>
                <a:t>SQL Server 2012 AlwaysOn Resource </a:t>
              </a:r>
              <a:r>
                <a:rPr lang="en-US" sz="1600" b="1" dirty="0" smtClean="0">
                  <a:solidFill>
                    <a:schemeClr val="accent1">
                      <a:alpha val="99000"/>
                    </a:schemeClr>
                  </a:solidFill>
                </a:rPr>
                <a:t>Center</a:t>
              </a:r>
              <a:endParaRPr lang="en-US" sz="1600" b="1" dirty="0">
                <a:solidFill>
                  <a:schemeClr val="accent1">
                    <a:alpha val="99000"/>
                  </a:schemeClr>
                </a:solidFill>
              </a:endParaRPr>
            </a:p>
          </p:txBody>
        </p:sp>
        <p:sp>
          <p:nvSpPr>
            <p:cNvPr id="7" name="Rectangle 6"/>
            <p:cNvSpPr/>
            <p:nvPr/>
          </p:nvSpPr>
          <p:spPr>
            <a:xfrm>
              <a:off x="439848" y="1488417"/>
              <a:ext cx="8246952" cy="590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spAutoFit/>
            </a:bodyPr>
            <a:lstStyle/>
            <a:p>
              <a:pPr>
                <a:lnSpc>
                  <a:spcPct val="90000"/>
                </a:lnSpc>
                <a:spcBef>
                  <a:spcPts val="1800"/>
                </a:spcBef>
              </a:pPr>
              <a:r>
                <a:rPr lang="en-US" sz="1600" dirty="0">
                  <a:solidFill>
                    <a:schemeClr val="bg1">
                      <a:alpha val="99000"/>
                    </a:schemeClr>
                  </a:solidFill>
                  <a:hlinkClick r:id="rId2"/>
                </a:rPr>
                <a:t>http://msdn.microsoft.com/en-us/sqlserver/gg490638(en-us,MSDN.10</a:t>
              </a:r>
              <a:r>
                <a:rPr lang="en-US" sz="1600" dirty="0" smtClean="0">
                  <a:solidFill>
                    <a:schemeClr val="bg1">
                      <a:alpha val="99000"/>
                    </a:schemeClr>
                  </a:solidFill>
                  <a:hlinkClick r:id="rId2"/>
                </a:rPr>
                <a:t>)</a:t>
              </a:r>
              <a:endParaRPr lang="en-US" sz="1600" dirty="0" smtClean="0">
                <a:solidFill>
                  <a:schemeClr val="bg1">
                    <a:alpha val="99000"/>
                  </a:schemeClr>
                </a:solidFill>
              </a:endParaRPr>
            </a:p>
          </p:txBody>
        </p:sp>
      </p:grpSp>
      <p:sp>
        <p:nvSpPr>
          <p:cNvPr id="8" name="Rectangle 7"/>
          <p:cNvSpPr/>
          <p:nvPr/>
        </p:nvSpPr>
        <p:spPr>
          <a:xfrm>
            <a:off x="474552" y="2255066"/>
            <a:ext cx="4021248" cy="3170099"/>
          </a:xfrm>
          <a:prstGeom prst="rect">
            <a:avLst/>
          </a:prstGeom>
        </p:spPr>
        <p:txBody>
          <a:bodyPr wrap="square">
            <a:spAutoFit/>
          </a:bodyPr>
          <a:lstStyle/>
          <a:p>
            <a:pPr marL="342900" indent="-342900">
              <a:spcBef>
                <a:spcPts val="1200"/>
              </a:spcBef>
              <a:buFont typeface="Wingdings" pitchFamily="2" charset="2"/>
              <a:buChar char="§"/>
            </a:pPr>
            <a:r>
              <a:rPr lang="ru-RU" sz="2000" dirty="0" smtClean="0">
                <a:solidFill>
                  <a:schemeClr val="tx1">
                    <a:alpha val="99000"/>
                  </a:schemeClr>
                </a:solidFill>
              </a:rPr>
              <a:t>Можно скачать сам </a:t>
            </a:r>
            <a:r>
              <a:rPr lang="en-US" sz="2000" dirty="0" smtClean="0">
                <a:solidFill>
                  <a:schemeClr val="tx1">
                    <a:alpha val="99000"/>
                  </a:schemeClr>
                </a:solidFill>
              </a:rPr>
              <a:t>SQL</a:t>
            </a:r>
            <a:endParaRPr lang="en-US" sz="2000" dirty="0">
              <a:solidFill>
                <a:schemeClr val="tx1">
                  <a:alpha val="99000"/>
                </a:schemeClr>
              </a:solidFill>
            </a:endParaRPr>
          </a:p>
          <a:p>
            <a:pPr marL="342900" indent="-342900">
              <a:spcBef>
                <a:spcPts val="1200"/>
              </a:spcBef>
              <a:buFont typeface="Wingdings" pitchFamily="2" charset="2"/>
              <a:buChar char="§"/>
            </a:pPr>
            <a:r>
              <a:rPr lang="ru-RU" sz="2000" dirty="0" smtClean="0">
                <a:solidFill>
                  <a:schemeClr val="tx1">
                    <a:alpha val="99000"/>
                  </a:schemeClr>
                </a:solidFill>
              </a:rPr>
              <a:t>Документация</a:t>
            </a:r>
            <a:endParaRPr lang="en-US" sz="2000" dirty="0">
              <a:solidFill>
                <a:schemeClr val="tx1">
                  <a:alpha val="99000"/>
                </a:schemeClr>
              </a:solidFill>
            </a:endParaRPr>
          </a:p>
          <a:p>
            <a:pPr marL="342900" indent="-342900">
              <a:spcBef>
                <a:spcPts val="1200"/>
              </a:spcBef>
              <a:buFont typeface="Wingdings" pitchFamily="2" charset="2"/>
              <a:buChar char="§"/>
            </a:pPr>
            <a:r>
              <a:rPr lang="en-US" sz="2000" dirty="0">
                <a:solidFill>
                  <a:schemeClr val="tx1">
                    <a:alpha val="99000"/>
                  </a:schemeClr>
                </a:solidFill>
              </a:rPr>
              <a:t>MSDN </a:t>
            </a:r>
            <a:r>
              <a:rPr lang="ru-RU" sz="2000" dirty="0" smtClean="0">
                <a:solidFill>
                  <a:schemeClr val="tx1">
                    <a:alpha val="99000"/>
                  </a:schemeClr>
                </a:solidFill>
              </a:rPr>
              <a:t>форумы</a:t>
            </a:r>
            <a:endParaRPr lang="en-US" sz="2000" dirty="0">
              <a:solidFill>
                <a:schemeClr val="tx1">
                  <a:alpha val="99000"/>
                </a:schemeClr>
              </a:solidFill>
            </a:endParaRPr>
          </a:p>
          <a:p>
            <a:pPr marL="342900" indent="-342900">
              <a:spcBef>
                <a:spcPts val="1200"/>
              </a:spcBef>
              <a:buFont typeface="Wingdings" pitchFamily="2" charset="2"/>
              <a:buChar char="§"/>
            </a:pPr>
            <a:r>
              <a:rPr lang="en-US" sz="2000" dirty="0">
                <a:solidFill>
                  <a:schemeClr val="tx1">
                    <a:alpha val="99000"/>
                  </a:schemeClr>
                </a:solidFill>
              </a:rPr>
              <a:t>Microsoft </a:t>
            </a:r>
            <a:r>
              <a:rPr lang="en-US" sz="2000" dirty="0" smtClean="0">
                <a:solidFill>
                  <a:schemeClr val="tx1">
                    <a:alpha val="99000"/>
                  </a:schemeClr>
                </a:solidFill>
              </a:rPr>
              <a:t>Connect (http://connect.microsoft.com)</a:t>
            </a:r>
            <a:endParaRPr lang="en-US" sz="2000" dirty="0">
              <a:solidFill>
                <a:schemeClr val="tx1">
                  <a:alpha val="99000"/>
                </a:schemeClr>
              </a:solidFill>
            </a:endParaRPr>
          </a:p>
          <a:p>
            <a:pPr marL="342900" indent="-342900">
              <a:spcBef>
                <a:spcPts val="1200"/>
              </a:spcBef>
              <a:buFont typeface="Wingdings" pitchFamily="2" charset="2"/>
              <a:buChar char="§"/>
            </a:pPr>
            <a:r>
              <a:rPr lang="en-US" sz="2000" dirty="0" err="1">
                <a:solidFill>
                  <a:schemeClr val="tx1">
                    <a:alpha val="99000"/>
                  </a:schemeClr>
                </a:solidFill>
              </a:rPr>
              <a:t>AlwaysOn</a:t>
            </a:r>
            <a:r>
              <a:rPr lang="en-US" sz="2000" dirty="0">
                <a:solidFill>
                  <a:schemeClr val="tx1">
                    <a:alpha val="99000"/>
                  </a:schemeClr>
                </a:solidFill>
              </a:rPr>
              <a:t> </a:t>
            </a:r>
            <a:r>
              <a:rPr lang="en-US" sz="2000" dirty="0" smtClean="0">
                <a:solidFill>
                  <a:schemeClr val="tx1">
                    <a:alpha val="99000"/>
                  </a:schemeClr>
                </a:solidFill>
              </a:rPr>
              <a:t>Blog (http://blogs.msdn.com/b/sqlalwayson)</a:t>
            </a:r>
            <a:endParaRPr lang="en-US" sz="2000" dirty="0">
              <a:solidFill>
                <a:schemeClr val="tx1">
                  <a:alpha val="99000"/>
                </a:schemeClr>
              </a:solidFill>
            </a:endParaRP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72000" y="2255066"/>
            <a:ext cx="4097448" cy="3788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4600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smtClean="0"/>
              <a:t>Представляем</a:t>
            </a:r>
            <a:r>
              <a:rPr lang="en-US" dirty="0" smtClean="0"/>
              <a:t> SQL </a:t>
            </a:r>
            <a:r>
              <a:rPr lang="en-US" dirty="0"/>
              <a:t>Server AlwaysOn</a:t>
            </a:r>
          </a:p>
        </p:txBody>
      </p:sp>
      <p:sp>
        <p:nvSpPr>
          <p:cNvPr id="4" name="Rectangle 3"/>
          <p:cNvSpPr/>
          <p:nvPr/>
        </p:nvSpPr>
        <p:spPr>
          <a:xfrm>
            <a:off x="443620" y="1143000"/>
            <a:ext cx="824318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ctr">
            <a:noAutofit/>
          </a:bodyPr>
          <a:lstStyle/>
          <a:p>
            <a:pPr lvl="0"/>
            <a:r>
              <a:rPr lang="ru-RU" sz="1700" b="1" dirty="0" smtClean="0">
                <a:solidFill>
                  <a:schemeClr val="accent1">
                    <a:alpha val="99000"/>
                  </a:schemeClr>
                </a:solidFill>
              </a:rPr>
              <a:t>Интегрированное</a:t>
            </a:r>
            <a:r>
              <a:rPr lang="en-US" sz="1700" b="1" dirty="0" smtClean="0">
                <a:solidFill>
                  <a:schemeClr val="accent1">
                    <a:alpha val="99000"/>
                  </a:schemeClr>
                </a:solidFill>
              </a:rPr>
              <a:t>, </a:t>
            </a:r>
            <a:r>
              <a:rPr lang="ru-RU" sz="1700" b="1" dirty="0" smtClean="0">
                <a:solidFill>
                  <a:schemeClr val="accent1">
                    <a:alpha val="99000"/>
                  </a:schemeClr>
                </a:solidFill>
              </a:rPr>
              <a:t>Гибкое</a:t>
            </a:r>
            <a:r>
              <a:rPr lang="en-US" sz="1700" b="1" dirty="0" smtClean="0">
                <a:solidFill>
                  <a:schemeClr val="accent1">
                    <a:alpha val="99000"/>
                  </a:schemeClr>
                </a:solidFill>
              </a:rPr>
              <a:t>, </a:t>
            </a:r>
            <a:r>
              <a:rPr lang="ru-RU" sz="1700" b="1" dirty="0" smtClean="0">
                <a:solidFill>
                  <a:schemeClr val="accent1">
                    <a:alpha val="99000"/>
                  </a:schemeClr>
                </a:solidFill>
              </a:rPr>
              <a:t>Экономически эффективное решение</a:t>
            </a:r>
            <a:r>
              <a:rPr lang="en-US" sz="1700" b="1" dirty="0" smtClean="0">
                <a:solidFill>
                  <a:schemeClr val="accent1">
                    <a:alpha val="99000"/>
                  </a:schemeClr>
                </a:solidFill>
              </a:rPr>
              <a:t> </a:t>
            </a:r>
            <a:r>
              <a:rPr lang="ru-RU" sz="1700" dirty="0" smtClean="0">
                <a:solidFill>
                  <a:schemeClr val="bg1">
                    <a:alpha val="99000"/>
                  </a:schemeClr>
                </a:solidFill>
              </a:rPr>
              <a:t>для создания отказоустойчивых решений для критически важных приложений</a:t>
            </a:r>
            <a:endParaRPr lang="en-US" sz="1700" dirty="0">
              <a:solidFill>
                <a:schemeClr val="bg1">
                  <a:alpha val="99000"/>
                </a:schemeClr>
              </a:solidFill>
            </a:endParaRPr>
          </a:p>
        </p:txBody>
      </p:sp>
      <p:sp>
        <p:nvSpPr>
          <p:cNvPr id="5" name="Rectangle 4"/>
          <p:cNvSpPr/>
          <p:nvPr/>
        </p:nvSpPr>
        <p:spPr>
          <a:xfrm>
            <a:off x="1752600" y="2362200"/>
            <a:ext cx="54864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ctr">
            <a:noAutofit/>
          </a:bodyPr>
          <a:lstStyle/>
          <a:p>
            <a:pPr lvl="0" algn="ctr"/>
            <a:r>
              <a:rPr lang="en-US" sz="1700" b="1" dirty="0" err="1">
                <a:solidFill>
                  <a:schemeClr val="bg1">
                    <a:alpha val="99000"/>
                  </a:schemeClr>
                </a:solidFill>
              </a:rPr>
              <a:t>AlwaysOn</a:t>
            </a:r>
            <a:r>
              <a:rPr lang="en-US" sz="1700" b="1" dirty="0">
                <a:solidFill>
                  <a:schemeClr val="bg1">
                    <a:alpha val="99000"/>
                  </a:schemeClr>
                </a:solidFill>
              </a:rPr>
              <a:t> </a:t>
            </a:r>
            <a:r>
              <a:rPr lang="ru-RU" sz="1700" b="1" dirty="0" smtClean="0">
                <a:solidFill>
                  <a:schemeClr val="bg1">
                    <a:alpha val="99000"/>
                  </a:schemeClr>
                </a:solidFill>
              </a:rPr>
              <a:t>обеспечивает защиту на уровне БД и на уровне экземпляра </a:t>
            </a:r>
            <a:r>
              <a:rPr lang="en-US" sz="1700" b="1" dirty="0" smtClean="0">
                <a:solidFill>
                  <a:schemeClr val="bg1">
                    <a:alpha val="99000"/>
                  </a:schemeClr>
                </a:solidFill>
              </a:rPr>
              <a:t>SQL Server</a:t>
            </a:r>
            <a:endParaRPr lang="en-US" sz="1700" b="1" dirty="0">
              <a:solidFill>
                <a:schemeClr val="bg1">
                  <a:alpha val="99000"/>
                </a:schemeClr>
              </a:solidFill>
            </a:endParaRPr>
          </a:p>
        </p:txBody>
      </p:sp>
      <p:sp>
        <p:nvSpPr>
          <p:cNvPr id="8" name="Rectangle 7"/>
          <p:cNvSpPr/>
          <p:nvPr/>
        </p:nvSpPr>
        <p:spPr>
          <a:xfrm>
            <a:off x="450410" y="3043466"/>
            <a:ext cx="3975980" cy="7189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a:lnSpc>
                <a:spcPct val="90000"/>
              </a:lnSpc>
              <a:spcBef>
                <a:spcPts val="1200"/>
              </a:spcBef>
            </a:pPr>
            <a:r>
              <a:rPr lang="en-US" sz="1600" b="1" dirty="0">
                <a:solidFill>
                  <a:schemeClr val="accent1">
                    <a:alpha val="99000"/>
                  </a:schemeClr>
                </a:solidFill>
              </a:rPr>
              <a:t>AlwaysOn Availability </a:t>
            </a:r>
            <a:r>
              <a:rPr lang="en-US" sz="1600" b="1" dirty="0" smtClean="0">
                <a:solidFill>
                  <a:schemeClr val="accent1">
                    <a:alpha val="99000"/>
                  </a:schemeClr>
                </a:solidFill>
              </a:rPr>
              <a:t>Groups </a:t>
            </a:r>
            <a:r>
              <a:rPr lang="en-US" sz="1600" b="1" dirty="0" smtClean="0">
                <a:solidFill>
                  <a:schemeClr val="lt1">
                    <a:alpha val="99000"/>
                  </a:schemeClr>
                </a:solidFill>
              </a:rPr>
              <a:t/>
            </a:r>
            <a:br>
              <a:rPr lang="en-US" sz="1600" b="1" dirty="0" smtClean="0">
                <a:solidFill>
                  <a:schemeClr val="lt1">
                    <a:alpha val="99000"/>
                  </a:schemeClr>
                </a:solidFill>
              </a:rPr>
            </a:br>
            <a:r>
              <a:rPr lang="ru-RU" sz="1600" b="1" dirty="0" smtClean="0">
                <a:solidFill>
                  <a:schemeClr val="lt1">
                    <a:alpha val="99000"/>
                  </a:schemeClr>
                </a:solidFill>
              </a:rPr>
              <a:t>для защиты БД</a:t>
            </a:r>
            <a:endParaRPr lang="en-US" sz="1600" dirty="0" smtClean="0">
              <a:solidFill>
                <a:schemeClr val="lt1">
                  <a:alpha val="99000"/>
                </a:schemeClr>
              </a:solidFill>
            </a:endParaRPr>
          </a:p>
        </p:txBody>
      </p:sp>
      <p:sp>
        <p:nvSpPr>
          <p:cNvPr id="9" name="Rectangle 8"/>
          <p:cNvSpPr/>
          <p:nvPr/>
        </p:nvSpPr>
        <p:spPr>
          <a:xfrm>
            <a:off x="4717610" y="3043466"/>
            <a:ext cx="3975980" cy="7189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a:lnSpc>
                <a:spcPct val="90000"/>
              </a:lnSpc>
              <a:spcBef>
                <a:spcPts val="1200"/>
              </a:spcBef>
            </a:pPr>
            <a:r>
              <a:rPr lang="en-US" sz="1600" b="1" dirty="0" smtClean="0">
                <a:solidFill>
                  <a:schemeClr val="accent1">
                    <a:alpha val="99000"/>
                  </a:schemeClr>
                </a:solidFill>
              </a:rPr>
              <a:t>AlwaysOn Failover Cluster Instances</a:t>
            </a:r>
            <a:r>
              <a:rPr lang="en-US" sz="1600" b="1" dirty="0">
                <a:solidFill>
                  <a:schemeClr val="accent1">
                    <a:alpha val="99000"/>
                  </a:schemeClr>
                </a:solidFill>
              </a:rPr>
              <a:t> </a:t>
            </a:r>
            <a:r>
              <a:rPr lang="ru-RU" sz="1600" dirty="0" smtClean="0">
                <a:solidFill>
                  <a:schemeClr val="lt1">
                    <a:alpha val="99000"/>
                  </a:schemeClr>
                </a:solidFill>
              </a:rPr>
              <a:t>для защиты на уровне экземпляра</a:t>
            </a:r>
            <a:endParaRPr lang="en-US" sz="1600" dirty="0">
              <a:solidFill>
                <a:schemeClr val="lt1">
                  <a:alpha val="99000"/>
                </a:schemeClr>
              </a:solidFill>
            </a:endParaRPr>
          </a:p>
        </p:txBody>
      </p:sp>
      <p:sp>
        <p:nvSpPr>
          <p:cNvPr id="10" name="Rectangle 9"/>
          <p:cNvSpPr/>
          <p:nvPr/>
        </p:nvSpPr>
        <p:spPr>
          <a:xfrm>
            <a:off x="443620" y="3505200"/>
            <a:ext cx="3975980" cy="22429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marL="342900" indent="-342900" defTabSz="457200">
              <a:lnSpc>
                <a:spcPct val="80000"/>
              </a:lnSpc>
              <a:spcBef>
                <a:spcPts val="600"/>
              </a:spcBef>
              <a:buClr>
                <a:schemeClr val="accent1"/>
              </a:buClr>
              <a:buSzPct val="100000"/>
              <a:buBlip>
                <a:blip r:embed="rId3"/>
              </a:buBlip>
            </a:pPr>
            <a:r>
              <a:rPr lang="ru-RU" sz="2000" dirty="0">
                <a:solidFill>
                  <a:schemeClr val="tx1">
                    <a:lumMod val="85000"/>
                    <a:lumOff val="15000"/>
                  </a:schemeClr>
                </a:solidFill>
              </a:rPr>
              <a:t>Перевод группы БД как единого набора</a:t>
            </a:r>
            <a:endParaRPr lang="en-US" sz="200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sz="2000" dirty="0">
                <a:solidFill>
                  <a:schemeClr val="tx1">
                    <a:lumMod val="85000"/>
                    <a:lumOff val="15000"/>
                  </a:schemeClr>
                </a:solidFill>
              </a:rPr>
              <a:t>Несколько резервных серверов</a:t>
            </a:r>
            <a:endParaRPr lang="en-US" sz="200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sz="2000" dirty="0">
                <a:solidFill>
                  <a:schemeClr val="tx1">
                    <a:lumMod val="85000"/>
                    <a:lumOff val="15000"/>
                  </a:schemeClr>
                </a:solidFill>
              </a:rPr>
              <a:t>Активные резервные серверы</a:t>
            </a:r>
            <a:endParaRPr lang="en-US" sz="200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sz="2000" dirty="0">
                <a:solidFill>
                  <a:schemeClr val="tx1">
                    <a:lumMod val="85000"/>
                    <a:lumOff val="15000"/>
                  </a:schemeClr>
                </a:solidFill>
              </a:rPr>
              <a:t>Встроенное управление</a:t>
            </a:r>
            <a:endParaRPr lang="en-US" sz="2000" dirty="0">
              <a:solidFill>
                <a:schemeClr val="tx1">
                  <a:lumMod val="85000"/>
                  <a:lumOff val="15000"/>
                </a:schemeClr>
              </a:solidFill>
            </a:endParaRPr>
          </a:p>
        </p:txBody>
      </p:sp>
      <p:sp>
        <p:nvSpPr>
          <p:cNvPr id="11" name="Rectangle 10"/>
          <p:cNvSpPr/>
          <p:nvPr/>
        </p:nvSpPr>
        <p:spPr>
          <a:xfrm>
            <a:off x="4710820" y="3505200"/>
            <a:ext cx="3975980" cy="22429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marL="342900" indent="-342900" defTabSz="457200">
              <a:lnSpc>
                <a:spcPct val="80000"/>
              </a:lnSpc>
              <a:spcBef>
                <a:spcPts val="600"/>
              </a:spcBef>
              <a:buClr>
                <a:schemeClr val="accent1"/>
              </a:buClr>
              <a:buSzPct val="100000"/>
              <a:buBlip>
                <a:blip r:embed="rId3"/>
              </a:buBlip>
            </a:pPr>
            <a:r>
              <a:rPr lang="en-US" sz="2000" dirty="0">
                <a:solidFill>
                  <a:schemeClr val="tx1">
                    <a:lumMod val="85000"/>
                    <a:lumOff val="15000"/>
                  </a:schemeClr>
                </a:solidFill>
              </a:rPr>
              <a:t>Multisite Clustering </a:t>
            </a:r>
          </a:p>
          <a:p>
            <a:pPr marL="342900" indent="-342900" defTabSz="457200">
              <a:lnSpc>
                <a:spcPct val="80000"/>
              </a:lnSpc>
              <a:spcBef>
                <a:spcPts val="600"/>
              </a:spcBef>
              <a:buClr>
                <a:schemeClr val="accent1"/>
              </a:buClr>
              <a:buSzPct val="100000"/>
              <a:buBlip>
                <a:blip r:embed="rId3"/>
              </a:buBlip>
            </a:pPr>
            <a:r>
              <a:rPr lang="ru-RU" sz="2000" dirty="0">
                <a:solidFill>
                  <a:schemeClr val="tx1">
                    <a:lumMod val="85000"/>
                    <a:lumOff val="15000"/>
                  </a:schemeClr>
                </a:solidFill>
              </a:rPr>
              <a:t>Гибкая политика перехода</a:t>
            </a:r>
            <a:endParaRPr lang="en-US" sz="200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sz="2000" dirty="0">
                <a:solidFill>
                  <a:schemeClr val="tx1">
                    <a:lumMod val="85000"/>
                    <a:lumOff val="15000"/>
                  </a:schemeClr>
                </a:solidFill>
              </a:rPr>
              <a:t>Расширенная диагностика</a:t>
            </a:r>
            <a:endParaRPr lang="en-US" sz="200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sz="2000" dirty="0">
                <a:solidFill>
                  <a:schemeClr val="tx1">
                    <a:lumMod val="85000"/>
                    <a:lumOff val="15000"/>
                  </a:schemeClr>
                </a:solidFill>
              </a:rPr>
              <a:t>Подходит для сценариев консолидации</a:t>
            </a:r>
            <a:endParaRPr lang="en-US" sz="2000" dirty="0">
              <a:solidFill>
                <a:schemeClr val="tx1">
                  <a:lumMod val="85000"/>
                  <a:lumOff val="15000"/>
                </a:schemeClr>
              </a:solidFill>
            </a:endParaRPr>
          </a:p>
        </p:txBody>
      </p:sp>
    </p:spTree>
    <p:extLst>
      <p:ext uri="{BB962C8B-B14F-4D97-AF65-F5344CB8AC3E}">
        <p14:creationId xmlns:p14="http://schemas.microsoft.com/office/powerpoint/2010/main" val="235663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black">
          <a:xfrm>
            <a:off x="381000" y="5801393"/>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marL="0" marR="0" lvl="0" indent="0" algn="ctr" defTabSz="914099" eaLnBrk="0" fontAlgn="auto" latinLnBrk="0" hangingPunct="0">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effectLst/>
                <a:uLnTx/>
                <a:uFillTx/>
                <a:latin typeface="Segoe UI" pitchFamily="34" charset="0"/>
                <a:cs typeface="Arial" charset="0"/>
              </a:rPr>
              <a:t>© </a:t>
            </a:r>
            <a:r>
              <a:rPr kumimoji="0" lang="en-US" sz="700" b="0" i="0" u="none" strike="noStrike" kern="0" cap="none" spc="0" normalizeH="0" baseline="0" noProof="0" dirty="0" smtClean="0">
                <a:ln>
                  <a:noFill/>
                </a:ln>
                <a:effectLst/>
                <a:uLnTx/>
                <a:uFillTx/>
                <a:latin typeface="Segoe UI" pitchFamily="34" charset="0"/>
                <a:cs typeface="Arial" charset="0"/>
              </a:rPr>
              <a:t>2011 Microsoft </a:t>
            </a:r>
            <a:r>
              <a:rPr kumimoji="0" lang="en-US" sz="700" b="0" i="0" u="none" strike="noStrike" kern="0" cap="none" spc="0" normalizeH="0" baseline="0" noProof="0" dirty="0">
                <a:ln>
                  <a:noFill/>
                </a:ln>
                <a:effectLst/>
                <a:uLnTx/>
                <a:uFillTx/>
                <a:latin typeface="Segoe UI" pitchFamily="34" charset="0"/>
                <a:cs typeface="Arial" charset="0"/>
              </a:rPr>
              <a:t>Corporation. All rights reserved. Microsoft, Windows, Windows Vista and other product names are or may be registered trademarks and/or trademarks in the U.S. and/or other countries.</a:t>
            </a:r>
          </a:p>
          <a:p>
            <a:pPr marL="0" marR="0" lvl="0" indent="0" algn="ctr" defTabSz="914099" eaLnBrk="0" fontAlgn="auto" latinLnBrk="0" hangingPunct="0">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effectLst/>
                <a:uLnTx/>
                <a:uFillTx/>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kumimoji="0" lang="en-US" sz="700" b="0" i="0" u="none" strike="noStrike" kern="0" cap="none" spc="0" normalizeH="0" baseline="0" noProof="0" dirty="0">
                <a:ln>
                  <a:noFill/>
                </a:ln>
                <a:effectLst/>
                <a:uLnTx/>
                <a:uFillTx/>
                <a:latin typeface="Segoe UI" pitchFamily="34" charset="0"/>
                <a:cs typeface="Arial" charset="0"/>
              </a:rPr>
            </a:br>
            <a:r>
              <a:rPr kumimoji="0" lang="en-US" sz="700" b="0" i="0" u="none" strike="noStrike" kern="0" cap="none" spc="0" normalizeH="0" baseline="0" noProof="0" dirty="0">
                <a:ln>
                  <a:noFill/>
                </a:ln>
                <a:effectLst/>
                <a:uLnTx/>
                <a:uFillTx/>
                <a:latin typeface="Segoe UI" pitchFamily="34" charset="0"/>
                <a:cs typeface="Arial" charset="0"/>
              </a:rPr>
              <a:t>MICROSOFT MAKES NO WARRANTIES, EXPRESS, IMPLIED OR STATUTORY, AS TO THE INFORMATION IN THIS PRESENTATION.</a:t>
            </a:r>
          </a:p>
        </p:txBody>
      </p:sp>
      <p:sp>
        <p:nvSpPr>
          <p:cNvPr id="2" name="Title 1"/>
          <p:cNvSpPr>
            <a:spLocks noGrp="1"/>
          </p:cNvSpPr>
          <p:nvPr>
            <p:ph type="ctrTitle"/>
          </p:nvPr>
        </p:nvSpPr>
        <p:spPr/>
        <p:txBody>
          <a:bodyPr/>
          <a:lstStyle/>
          <a:p>
            <a:r>
              <a:rPr lang="ru-RU" sz="4800" dirty="0" smtClean="0"/>
              <a:t>Спасибо</a:t>
            </a:r>
            <a:r>
              <a:rPr lang="en-US" sz="4800" dirty="0" smtClean="0"/>
              <a:t>!</a:t>
            </a:r>
            <a:endParaRPr lang="ru-RU" sz="4800" dirty="0"/>
          </a:p>
        </p:txBody>
      </p:sp>
      <p:sp>
        <p:nvSpPr>
          <p:cNvPr id="3" name="Subtitle 2"/>
          <p:cNvSpPr>
            <a:spLocks noGrp="1"/>
          </p:cNvSpPr>
          <p:nvPr>
            <p:ph type="subTitle" idx="1"/>
          </p:nvPr>
        </p:nvSpPr>
        <p:spPr>
          <a:xfrm>
            <a:off x="567070" y="4038600"/>
            <a:ext cx="8229600" cy="1181135"/>
          </a:xfrm>
        </p:spPr>
        <p:txBody>
          <a:bodyPr/>
          <a:lstStyle/>
          <a:p>
            <a:r>
              <a:rPr lang="ru-RU" dirty="0" smtClean="0"/>
              <a:t>Вопросы?</a:t>
            </a:r>
            <a:endParaRPr lang="ru-RU" dirty="0"/>
          </a:p>
        </p:txBody>
      </p:sp>
    </p:spTree>
    <p:extLst>
      <p:ext uri="{BB962C8B-B14F-4D97-AF65-F5344CB8AC3E}">
        <p14:creationId xmlns:p14="http://schemas.microsoft.com/office/powerpoint/2010/main" val="13038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15200" y="4684534"/>
            <a:ext cx="1828800" cy="1335265"/>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27" name="Picture 7"/>
          <p:cNvPicPr>
            <a:picLocks noChangeAspect="1" noChangeArrowheads="1"/>
          </p:cNvPicPr>
          <p:nvPr/>
        </p:nvPicPr>
        <p:blipFill>
          <a:blip r:embed="rId3" cstate="print"/>
          <a:srcRect/>
          <a:stretch>
            <a:fillRect/>
          </a:stretch>
        </p:blipFill>
        <p:spPr bwMode="auto">
          <a:xfrm>
            <a:off x="228600" y="1143000"/>
            <a:ext cx="7924800" cy="4640648"/>
          </a:xfrm>
          <a:prstGeom prst="rect">
            <a:avLst/>
          </a:prstGeom>
          <a:noFill/>
          <a:ln w="9525">
            <a:noFill/>
            <a:miter lim="800000"/>
            <a:headEnd/>
            <a:tailEnd/>
          </a:ln>
        </p:spPr>
      </p:pic>
      <p:sp>
        <p:nvSpPr>
          <p:cNvPr id="4" name="Title 3"/>
          <p:cNvSpPr>
            <a:spLocks noGrp="1"/>
          </p:cNvSpPr>
          <p:nvPr>
            <p:ph type="title"/>
          </p:nvPr>
        </p:nvSpPr>
        <p:spPr/>
        <p:txBody>
          <a:bodyPr>
            <a:normAutofit/>
          </a:bodyPr>
          <a:lstStyle/>
          <a:p>
            <a:r>
              <a:rPr lang="ru-RU" dirty="0" smtClean="0"/>
              <a:t>Сценарии использования (1)</a:t>
            </a:r>
            <a:endParaRPr lang="en-US" dirty="0"/>
          </a:p>
        </p:txBody>
      </p:sp>
      <p:pic>
        <p:nvPicPr>
          <p:cNvPr id="8" name="Picture 2" descr="\\johnlserver\docs$\Artwork from DVD Website\Shapes\Arrows\Gold Gradient Collection\dashed arrow 0 gold  arrow curved 7.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V="1">
            <a:off x="7448383" y="4875174"/>
            <a:ext cx="400217" cy="228599"/>
          </a:xfrm>
          <a:prstGeom prst="rect">
            <a:avLst/>
          </a:prstGeom>
          <a:solidFill>
            <a:schemeClr val="bg1"/>
          </a:solidFill>
          <a:ln w="9525">
            <a:noFill/>
            <a:miter lim="800000"/>
            <a:headEnd/>
            <a:tailEnd/>
          </a:ln>
        </p:spPr>
      </p:pic>
      <p:pic>
        <p:nvPicPr>
          <p:cNvPr id="9" name="Picture 3" descr="\\johnlserver\docs$\Artwork from DVD Website\Shapes\Arrows\Gold Gradient Collection\arrow 0 gold  arrow curved 4.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6200000">
            <a:off x="7499784" y="5546623"/>
            <a:ext cx="311348" cy="375715"/>
          </a:xfrm>
          <a:prstGeom prst="rect">
            <a:avLst/>
          </a:prstGeom>
          <a:solidFill>
            <a:schemeClr val="bg1"/>
          </a:solidFill>
          <a:ln w="9525">
            <a:noFill/>
            <a:miter lim="800000"/>
            <a:headEnd/>
            <a:tailEnd/>
          </a:ln>
        </p:spPr>
      </p:pic>
      <p:sp>
        <p:nvSpPr>
          <p:cNvPr id="10" name="TextBox 9"/>
          <p:cNvSpPr txBox="1"/>
          <p:nvPr/>
        </p:nvSpPr>
        <p:spPr>
          <a:xfrm>
            <a:off x="7902380" y="5528102"/>
            <a:ext cx="1241620" cy="415498"/>
          </a:xfrm>
          <a:prstGeom prst="rect">
            <a:avLst/>
          </a:prstGeom>
          <a:solidFill>
            <a:schemeClr val="bg1"/>
          </a:solidFill>
        </p:spPr>
        <p:txBody>
          <a:bodyPr wrap="square" rtlCol="0">
            <a:spAutoFit/>
          </a:bodyPr>
          <a:lstStyle/>
          <a:p>
            <a:r>
              <a:rPr lang="ru-RU" sz="1050" dirty="0" smtClean="0"/>
              <a:t>Синхронная репликация</a:t>
            </a:r>
            <a:endParaRPr lang="en-US" sz="1050" dirty="0" smtClean="0"/>
          </a:p>
        </p:txBody>
      </p:sp>
      <p:sp>
        <p:nvSpPr>
          <p:cNvPr id="11" name="TextBox 10"/>
          <p:cNvSpPr txBox="1"/>
          <p:nvPr/>
        </p:nvSpPr>
        <p:spPr>
          <a:xfrm>
            <a:off x="7876650" y="4766102"/>
            <a:ext cx="1164224" cy="415498"/>
          </a:xfrm>
          <a:prstGeom prst="rect">
            <a:avLst/>
          </a:prstGeom>
          <a:solidFill>
            <a:schemeClr val="bg1"/>
          </a:solidFill>
        </p:spPr>
        <p:txBody>
          <a:bodyPr wrap="square" rtlCol="0">
            <a:spAutoFit/>
          </a:bodyPr>
          <a:lstStyle/>
          <a:p>
            <a:r>
              <a:rPr lang="ru-RU" sz="1050" dirty="0" smtClean="0"/>
              <a:t>Асинхронная репликация</a:t>
            </a:r>
            <a:endParaRPr lang="en-US" sz="1050" dirty="0" smtClean="0"/>
          </a:p>
        </p:txBody>
      </p:sp>
      <p:pic>
        <p:nvPicPr>
          <p:cNvPr id="20" name="Picture 1" descr="\\johnlserver\docs$\Artwork from DVD Website\Icons - Illustrations\_XML ICONS\Servers SQL database computer.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137758" y="3814473"/>
            <a:ext cx="585612" cy="764411"/>
          </a:xfrm>
          <a:prstGeom prst="rect">
            <a:avLst/>
          </a:prstGeom>
          <a:noFill/>
          <a:ln w="9525">
            <a:noFill/>
            <a:miter lim="800000"/>
            <a:headEnd/>
            <a:tailEnd/>
          </a:ln>
        </p:spPr>
      </p:pic>
      <p:sp>
        <p:nvSpPr>
          <p:cNvPr id="21" name="Flowchart: Punched Tape 20"/>
          <p:cNvSpPr/>
          <p:nvPr/>
        </p:nvSpPr>
        <p:spPr bwMode="auto">
          <a:xfrm>
            <a:off x="1126913" y="4090794"/>
            <a:ext cx="607301" cy="488090"/>
          </a:xfrm>
          <a:prstGeom prst="flowChartPunchedTape">
            <a:avLst/>
          </a:prstGeom>
          <a:solidFill>
            <a:srgbClr val="FF9900">
              <a:alpha val="6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fontAlgn="auto">
              <a:spcBef>
                <a:spcPts val="0"/>
              </a:spcBef>
              <a:spcAft>
                <a:spcPts val="0"/>
              </a:spcAft>
              <a:defRPr/>
            </a:pPr>
            <a:r>
              <a:rPr lang="en-US" sz="1100" dirty="0" smtClean="0">
                <a:solidFill>
                  <a:schemeClr val="tx1"/>
                </a:solidFill>
              </a:rPr>
              <a:t>AG</a:t>
            </a:r>
            <a:endParaRPr lang="en-US" sz="1100" dirty="0">
              <a:solidFill>
                <a:schemeClr val="tx1"/>
              </a:solidFill>
            </a:endParaRPr>
          </a:p>
        </p:txBody>
      </p:sp>
      <p:pic>
        <p:nvPicPr>
          <p:cNvPr id="57" name="Picture 1" descr="\\johnlserver\docs$\Artwork from DVD Website\Icons - Illustrations\_XML ICONS\Servers SQL database computer.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61100" y="3860988"/>
            <a:ext cx="585612" cy="764411"/>
          </a:xfrm>
          <a:prstGeom prst="rect">
            <a:avLst/>
          </a:prstGeom>
          <a:noFill/>
          <a:ln w="9525">
            <a:noFill/>
            <a:miter lim="800000"/>
            <a:headEnd/>
            <a:tailEnd/>
          </a:ln>
        </p:spPr>
      </p:pic>
      <p:sp>
        <p:nvSpPr>
          <p:cNvPr id="58" name="Flowchart: Punched Tape 57"/>
          <p:cNvSpPr/>
          <p:nvPr/>
        </p:nvSpPr>
        <p:spPr bwMode="auto">
          <a:xfrm>
            <a:off x="1950255" y="4137309"/>
            <a:ext cx="607301" cy="488090"/>
          </a:xfrm>
          <a:prstGeom prst="flowChartPunchedTape">
            <a:avLst/>
          </a:prstGeom>
          <a:solidFill>
            <a:srgbClr val="FF9900">
              <a:alpha val="8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fontAlgn="auto">
              <a:spcBef>
                <a:spcPts val="0"/>
              </a:spcBef>
              <a:spcAft>
                <a:spcPts val="0"/>
              </a:spcAft>
              <a:defRPr/>
            </a:pPr>
            <a:r>
              <a:rPr lang="en-US" sz="1100" dirty="0" smtClean="0">
                <a:solidFill>
                  <a:schemeClr val="tx1"/>
                </a:solidFill>
              </a:rPr>
              <a:t>AG</a:t>
            </a:r>
            <a:endParaRPr lang="en-US" sz="1100" dirty="0">
              <a:solidFill>
                <a:schemeClr val="tx1"/>
              </a:solidFill>
            </a:endParaRPr>
          </a:p>
        </p:txBody>
      </p:sp>
      <p:pic>
        <p:nvPicPr>
          <p:cNvPr id="26" name="Picture 4" descr="\\johnlserver\docs$\Artwork from DVD Website\Shapes\Arrows\Gold Gradient Collection\arrow 0 gold  arrow curved 6.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2150246" flipH="1">
            <a:off x="1523620" y="3574782"/>
            <a:ext cx="647065" cy="709764"/>
          </a:xfrm>
          <a:prstGeom prst="rect">
            <a:avLst/>
          </a:prstGeom>
          <a:noFill/>
          <a:ln w="9525">
            <a:noFill/>
            <a:miter lim="800000"/>
            <a:headEnd/>
            <a:tailEnd/>
          </a:ln>
        </p:spPr>
      </p:pic>
      <p:pic>
        <p:nvPicPr>
          <p:cNvPr id="62" name="Picture 1" descr="\\johnlserver\docs$\Artwork from DVD Website\Icons - Illustrations\_XML ICONS\Servers SQL database computer.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04432" y="4818477"/>
            <a:ext cx="585612" cy="764411"/>
          </a:xfrm>
          <a:prstGeom prst="rect">
            <a:avLst/>
          </a:prstGeom>
          <a:noFill/>
          <a:ln w="9525">
            <a:noFill/>
            <a:miter lim="800000"/>
            <a:headEnd/>
            <a:tailEnd/>
          </a:ln>
        </p:spPr>
      </p:pic>
      <p:sp>
        <p:nvSpPr>
          <p:cNvPr id="63" name="Flowchart: Punched Tape 62"/>
          <p:cNvSpPr/>
          <p:nvPr/>
        </p:nvSpPr>
        <p:spPr bwMode="auto">
          <a:xfrm>
            <a:off x="5193587" y="5094798"/>
            <a:ext cx="607301" cy="488090"/>
          </a:xfrm>
          <a:prstGeom prst="flowChartPunchedTape">
            <a:avLst/>
          </a:prstGeom>
          <a:solidFill>
            <a:srgbClr val="FF9900">
              <a:alpha val="6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fontAlgn="auto">
              <a:spcBef>
                <a:spcPts val="0"/>
              </a:spcBef>
              <a:spcAft>
                <a:spcPts val="0"/>
              </a:spcAft>
              <a:defRPr/>
            </a:pPr>
            <a:r>
              <a:rPr lang="en-US" sz="1100" dirty="0" smtClean="0">
                <a:solidFill>
                  <a:schemeClr val="tx1"/>
                </a:solidFill>
              </a:rPr>
              <a:t>AG</a:t>
            </a:r>
            <a:endParaRPr lang="en-US" sz="1100" dirty="0">
              <a:solidFill>
                <a:schemeClr val="tx1"/>
              </a:solidFill>
            </a:endParaRPr>
          </a:p>
        </p:txBody>
      </p:sp>
      <p:pic>
        <p:nvPicPr>
          <p:cNvPr id="25" name="Picture 4" descr="\\johnlserver\docs$\Artwork from DVD Website\Shapes\Arrows\Gold Gradient Collection\arrow 0 gold  arrow curved 6.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1617326">
            <a:off x="2368799" y="3870044"/>
            <a:ext cx="3744898" cy="902470"/>
          </a:xfrm>
          <a:prstGeom prst="rect">
            <a:avLst/>
          </a:prstGeom>
          <a:noFill/>
          <a:ln w="9525">
            <a:noFill/>
            <a:miter lim="800000"/>
            <a:headEnd/>
            <a:tailEnd/>
          </a:ln>
        </p:spPr>
      </p:pic>
      <p:pic>
        <p:nvPicPr>
          <p:cNvPr id="64" name="Picture 1" descr="\\johnlserver\docs$\Artwork from DVD Website\Icons - Illustrations\_XML ICONS\Servers SQL database computer.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874493" y="4456753"/>
            <a:ext cx="585612" cy="764411"/>
          </a:xfrm>
          <a:prstGeom prst="rect">
            <a:avLst/>
          </a:prstGeom>
          <a:noFill/>
          <a:ln w="9525">
            <a:noFill/>
            <a:miter lim="800000"/>
            <a:headEnd/>
            <a:tailEnd/>
          </a:ln>
        </p:spPr>
      </p:pic>
      <p:sp>
        <p:nvSpPr>
          <p:cNvPr id="65" name="Flowchart: Punched Tape 64"/>
          <p:cNvSpPr/>
          <p:nvPr/>
        </p:nvSpPr>
        <p:spPr bwMode="auto">
          <a:xfrm>
            <a:off x="5863648" y="4733074"/>
            <a:ext cx="607301" cy="488090"/>
          </a:xfrm>
          <a:prstGeom prst="flowChartPunchedTape">
            <a:avLst/>
          </a:prstGeom>
          <a:solidFill>
            <a:srgbClr val="FF9900">
              <a:alpha val="6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fontAlgn="auto">
              <a:spcBef>
                <a:spcPts val="0"/>
              </a:spcBef>
              <a:spcAft>
                <a:spcPts val="0"/>
              </a:spcAft>
              <a:defRPr/>
            </a:pPr>
            <a:r>
              <a:rPr lang="en-US" sz="1100" dirty="0" smtClean="0">
                <a:solidFill>
                  <a:schemeClr val="tx1"/>
                </a:solidFill>
              </a:rPr>
              <a:t>AG</a:t>
            </a:r>
            <a:endParaRPr lang="en-US" sz="1100" dirty="0">
              <a:solidFill>
                <a:schemeClr val="tx1"/>
              </a:solidFill>
            </a:endParaRPr>
          </a:p>
        </p:txBody>
      </p:sp>
      <p:pic>
        <p:nvPicPr>
          <p:cNvPr id="24" name="Picture 2" descr="\\johnlserver\docs$\Artwork from DVD Website\Shapes\Arrows\Gold Gradient Collection\dashed arrow 0 gold  arrow curved 7.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flipH="1" flipV="1">
            <a:off x="2197824" y="3416457"/>
            <a:ext cx="4644268" cy="1236494"/>
          </a:xfrm>
          <a:prstGeom prst="rect">
            <a:avLst/>
          </a:prstGeom>
          <a:noFill/>
          <a:ln w="9525">
            <a:noFill/>
            <a:miter lim="800000"/>
            <a:headEnd/>
            <a:tailEnd/>
          </a:ln>
        </p:spPr>
      </p:pic>
      <p:pic>
        <p:nvPicPr>
          <p:cNvPr id="66" name="Picture 1" descr="\\johnlserver\docs$\Artwork from DVD Website\Icons - Illustrations\_XML ICONS\Servers SQL database computer.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249845" y="2942958"/>
            <a:ext cx="585612" cy="764411"/>
          </a:xfrm>
          <a:prstGeom prst="rect">
            <a:avLst/>
          </a:prstGeom>
          <a:noFill/>
          <a:ln w="9525">
            <a:noFill/>
            <a:miter lim="800000"/>
            <a:headEnd/>
            <a:tailEnd/>
          </a:ln>
        </p:spPr>
      </p:pic>
      <p:sp>
        <p:nvSpPr>
          <p:cNvPr id="67" name="Flowchart: Punched Tape 66"/>
          <p:cNvSpPr/>
          <p:nvPr/>
        </p:nvSpPr>
        <p:spPr bwMode="auto">
          <a:xfrm>
            <a:off x="7239000" y="3219279"/>
            <a:ext cx="607301" cy="488090"/>
          </a:xfrm>
          <a:prstGeom prst="flowChartPunchedTape">
            <a:avLst/>
          </a:prstGeom>
          <a:solidFill>
            <a:srgbClr val="FF9900">
              <a:alpha val="6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fontAlgn="auto">
              <a:spcBef>
                <a:spcPts val="0"/>
              </a:spcBef>
              <a:spcAft>
                <a:spcPts val="0"/>
              </a:spcAft>
              <a:defRPr/>
            </a:pPr>
            <a:r>
              <a:rPr lang="en-US" sz="1100" dirty="0" smtClean="0">
                <a:solidFill>
                  <a:schemeClr val="tx1"/>
                </a:solidFill>
              </a:rPr>
              <a:t>AG</a:t>
            </a:r>
            <a:endParaRPr lang="en-US" sz="1100" dirty="0">
              <a:solidFill>
                <a:schemeClr val="tx1"/>
              </a:solidFill>
            </a:endParaRPr>
          </a:p>
        </p:txBody>
      </p:sp>
      <p:pic>
        <p:nvPicPr>
          <p:cNvPr id="68" name="Picture 2" descr="\\johnlserver\docs$\Artwork from DVD Website\Shapes\Arrows\Gold Gradient Collection\dashed arrow 0 gold  arrow curved 7.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20447913" flipH="1" flipV="1">
            <a:off x="1108578" y="1875317"/>
            <a:ext cx="7154704" cy="2081086"/>
          </a:xfrm>
          <a:prstGeom prst="rect">
            <a:avLst/>
          </a:prstGeom>
          <a:noFill/>
          <a:ln w="9525">
            <a:noFill/>
            <a:miter lim="800000"/>
            <a:headEnd/>
            <a:tailEnd/>
          </a:ln>
        </p:spPr>
      </p:pic>
      <p:sp>
        <p:nvSpPr>
          <p:cNvPr id="69" name="Content Placeholder 2"/>
          <p:cNvSpPr txBox="1">
            <a:spLocks/>
          </p:cNvSpPr>
          <p:nvPr/>
        </p:nvSpPr>
        <p:spPr>
          <a:xfrm>
            <a:off x="423691" y="1185173"/>
            <a:ext cx="7243110" cy="580260"/>
          </a:xfrm>
          <a:prstGeom prst="rect">
            <a:avLst/>
          </a:prstGeom>
          <a:solidFill>
            <a:schemeClr val="bg1"/>
          </a:solidFill>
        </p:spPr>
        <p:txBody>
          <a:bodyPr vert="horz" lIns="91440" tIns="45720" rIns="91440" bIns="45720" rtlCol="0">
            <a:noAutofit/>
          </a:bodyPr>
          <a:lstStyle>
            <a:lvl1pPr marL="0" indent="0" algn="l" defTabSz="457200" rtl="0" eaLnBrk="1" latinLnBrk="0" hangingPunct="1">
              <a:lnSpc>
                <a:spcPts val="2800"/>
              </a:lnSpc>
              <a:spcBef>
                <a:spcPts val="500"/>
              </a:spcBef>
              <a:spcAft>
                <a:spcPts val="800"/>
              </a:spcAft>
              <a:buFont typeface="Arial"/>
              <a:buNone/>
              <a:defRPr sz="2800" kern="1200">
                <a:solidFill>
                  <a:schemeClr val="accent6"/>
                </a:solidFill>
                <a:latin typeface="Arial"/>
                <a:ea typeface="+mn-ea"/>
                <a:cs typeface="Arial"/>
              </a:defRPr>
            </a:lvl1pPr>
            <a:lvl2pPr marL="285750" indent="-285750" algn="l" defTabSz="457200" rtl="0" eaLnBrk="1" latinLnBrk="0" hangingPunct="1">
              <a:lnSpc>
                <a:spcPts val="2500"/>
              </a:lnSpc>
              <a:spcBef>
                <a:spcPts val="200"/>
              </a:spcBef>
              <a:spcAft>
                <a:spcPts val="200"/>
              </a:spcAft>
              <a:buFont typeface="Arial"/>
              <a:buChar char="•"/>
              <a:defRPr sz="2400" kern="1200">
                <a:solidFill>
                  <a:schemeClr val="accent6"/>
                </a:solidFill>
                <a:latin typeface="Arial"/>
                <a:ea typeface="+mn-ea"/>
                <a:cs typeface="Arial"/>
              </a:defRPr>
            </a:lvl2pPr>
            <a:lvl3pPr marL="538163" indent="-242888" algn="l" defTabSz="457200" rtl="0" eaLnBrk="1" latinLnBrk="0" hangingPunct="1">
              <a:spcBef>
                <a:spcPct val="20000"/>
              </a:spcBef>
              <a:buSzPct val="100000"/>
              <a:buFont typeface="Arial"/>
              <a:buChar char="•"/>
              <a:defRPr sz="2000" kern="1200">
                <a:solidFill>
                  <a:schemeClr val="accent6"/>
                </a:solidFill>
                <a:latin typeface="Arial"/>
                <a:ea typeface="+mn-ea"/>
                <a:cs typeface="Arial"/>
              </a:defRPr>
            </a:lvl3pPr>
            <a:lvl4pPr marL="808038" indent="-228600" algn="l" defTabSz="442913" rtl="0" eaLnBrk="1" latinLnBrk="0" hangingPunct="1">
              <a:spcBef>
                <a:spcPct val="20000"/>
              </a:spcBef>
              <a:buFont typeface="Arial"/>
              <a:buChar char="•"/>
              <a:defRPr sz="2000" kern="1200">
                <a:solidFill>
                  <a:schemeClr val="accent6"/>
                </a:solidFill>
                <a:latin typeface="Arial"/>
                <a:ea typeface="+mn-ea"/>
                <a:cs typeface="Arial"/>
              </a:defRPr>
            </a:lvl4pPr>
            <a:lvl5pPr marL="1074738" indent="-228600" algn="l" defTabSz="457200" rtl="0" eaLnBrk="1" latinLnBrk="0" hangingPunct="1">
              <a:spcBef>
                <a:spcPct val="20000"/>
              </a:spcBef>
              <a:buFont typeface="Arial"/>
              <a:buChar char="•"/>
              <a:defRPr sz="2000" kern="1200">
                <a:solidFill>
                  <a:schemeClr val="accent6"/>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defTabSz="914363">
              <a:lnSpc>
                <a:spcPct val="90000"/>
              </a:lnSpc>
              <a:spcBef>
                <a:spcPct val="20000"/>
              </a:spcBef>
              <a:buClr>
                <a:schemeClr val="accent2"/>
              </a:buClr>
              <a:buSzPct val="100000"/>
              <a:buFont typeface="Wingdings" pitchFamily="2" charset="2"/>
              <a:buChar char="Ø"/>
            </a:pPr>
            <a:r>
              <a:rPr lang="en-US" sz="1800" dirty="0">
                <a:solidFill>
                  <a:srgbClr val="00467F"/>
                </a:solidFill>
                <a:latin typeface="Segoe UI"/>
                <a:cs typeface="Segoe UI"/>
              </a:rPr>
              <a:t>Direct Attached Storage</a:t>
            </a:r>
          </a:p>
          <a:p>
            <a:pPr lvl="1" defTabSz="914363">
              <a:lnSpc>
                <a:spcPct val="90000"/>
              </a:lnSpc>
              <a:spcBef>
                <a:spcPct val="20000"/>
              </a:spcBef>
              <a:buClr>
                <a:schemeClr val="accent2"/>
              </a:buClr>
              <a:buSzPct val="100000"/>
              <a:buFont typeface="Wingdings" pitchFamily="2" charset="2"/>
              <a:buChar char="Ø"/>
            </a:pPr>
            <a:r>
              <a:rPr lang="ru-RU" sz="1800" dirty="0" smtClean="0">
                <a:solidFill>
                  <a:srgbClr val="00467F"/>
                </a:solidFill>
                <a:latin typeface="Segoe UI"/>
                <a:cs typeface="Segoe UI"/>
              </a:rPr>
              <a:t>Локальные, региональные и </a:t>
            </a:r>
            <a:r>
              <a:rPr lang="ru-RU" sz="1800" dirty="0" err="1" smtClean="0">
                <a:solidFill>
                  <a:srgbClr val="00467F"/>
                </a:solidFill>
                <a:latin typeface="Segoe UI"/>
                <a:cs typeface="Segoe UI"/>
              </a:rPr>
              <a:t>гео</a:t>
            </a:r>
            <a:r>
              <a:rPr lang="ru-RU" sz="1800" dirty="0" smtClean="0">
                <a:solidFill>
                  <a:srgbClr val="00467F"/>
                </a:solidFill>
                <a:latin typeface="Segoe UI"/>
                <a:cs typeface="Segoe UI"/>
              </a:rPr>
              <a:t> распределенные реплики</a:t>
            </a:r>
            <a:endParaRPr lang="en-US" sz="1800" dirty="0">
              <a:solidFill>
                <a:srgbClr val="00467F"/>
              </a:solidFill>
              <a:latin typeface="Segoe UI"/>
              <a:cs typeface="Segoe UI"/>
            </a:endParaRPr>
          </a:p>
        </p:txBody>
      </p:sp>
      <p:sp>
        <p:nvSpPr>
          <p:cNvPr id="2" name="Rectangle 1"/>
          <p:cNvSpPr/>
          <p:nvPr/>
        </p:nvSpPr>
        <p:spPr>
          <a:xfrm>
            <a:off x="0" y="5562600"/>
            <a:ext cx="3352799" cy="1219200"/>
          </a:xfrm>
          <a:prstGeom prst="rect">
            <a:avLst/>
          </a:prstGeom>
          <a:solidFill>
            <a:schemeClr val="bg1"/>
          </a:solidFill>
        </p:spPr>
        <p:txBody>
          <a:bodyPr vert="horz" lIns="91440" tIns="45720" rIns="91440" bIns="45720" rtlCol="0">
            <a:noAutofit/>
          </a:bodyPr>
          <a:lstStyle/>
          <a:p>
            <a:pPr marL="171450" lvl="1" defTabSz="914363">
              <a:lnSpc>
                <a:spcPct val="90000"/>
              </a:lnSpc>
              <a:spcBef>
                <a:spcPct val="20000"/>
              </a:spcBef>
              <a:spcAft>
                <a:spcPts val="200"/>
              </a:spcAft>
              <a:buSzPct val="90000"/>
            </a:pPr>
            <a:r>
              <a:rPr lang="ru-RU" sz="1400" dirty="0" smtClean="0"/>
              <a:t>Пример</a:t>
            </a:r>
            <a:endParaRPr lang="de-CH" sz="1400" dirty="0"/>
          </a:p>
          <a:p>
            <a:pPr marL="625475" lvl="1" indent="-280988" defTabSz="914363">
              <a:lnSpc>
                <a:spcPct val="90000"/>
              </a:lnSpc>
              <a:spcBef>
                <a:spcPct val="20000"/>
              </a:spcBef>
              <a:spcAft>
                <a:spcPts val="200"/>
              </a:spcAft>
              <a:buClr>
                <a:schemeClr val="accent2"/>
              </a:buClr>
              <a:buSzPct val="90000"/>
              <a:buFont typeface="Wingdings" pitchFamily="2" charset="2"/>
              <a:buChar char="Ø"/>
            </a:pPr>
            <a:r>
              <a:rPr lang="de-CH" sz="1400" dirty="0"/>
              <a:t>Primary </a:t>
            </a:r>
            <a:r>
              <a:rPr lang="ru-RU" sz="1400" dirty="0" smtClean="0"/>
              <a:t>в</a:t>
            </a:r>
            <a:r>
              <a:rPr lang="de-CH" sz="1400" dirty="0" smtClean="0"/>
              <a:t> </a:t>
            </a:r>
            <a:r>
              <a:rPr lang="ru-RU" sz="1400" dirty="0" smtClean="0"/>
              <a:t>Казани</a:t>
            </a:r>
            <a:endParaRPr lang="de-CH" sz="1400" dirty="0"/>
          </a:p>
          <a:p>
            <a:pPr marL="625475" lvl="1" indent="-280988" defTabSz="914363">
              <a:lnSpc>
                <a:spcPct val="90000"/>
              </a:lnSpc>
              <a:spcBef>
                <a:spcPct val="20000"/>
              </a:spcBef>
              <a:spcAft>
                <a:spcPts val="200"/>
              </a:spcAft>
              <a:buClr>
                <a:schemeClr val="accent2"/>
              </a:buClr>
              <a:buSzPct val="90000"/>
              <a:buFont typeface="Wingdings" pitchFamily="2" charset="2"/>
              <a:buChar char="Ø"/>
            </a:pPr>
            <a:r>
              <a:rPr lang="de-CH" sz="1400" dirty="0"/>
              <a:t>Failover Partner </a:t>
            </a:r>
            <a:r>
              <a:rPr lang="ru-RU" sz="1400" dirty="0" smtClean="0"/>
              <a:t>в</a:t>
            </a:r>
            <a:r>
              <a:rPr lang="de-CH" sz="1400" dirty="0" smtClean="0"/>
              <a:t> </a:t>
            </a:r>
            <a:r>
              <a:rPr lang="ru-RU" sz="1400" dirty="0" smtClean="0"/>
              <a:t>Москве</a:t>
            </a:r>
            <a:endParaRPr lang="de-CH" sz="1400" dirty="0"/>
          </a:p>
          <a:p>
            <a:pPr marL="625475" lvl="1" indent="-280988" defTabSz="914363">
              <a:lnSpc>
                <a:spcPct val="90000"/>
              </a:lnSpc>
              <a:spcBef>
                <a:spcPct val="20000"/>
              </a:spcBef>
              <a:spcAft>
                <a:spcPts val="200"/>
              </a:spcAft>
              <a:buClr>
                <a:schemeClr val="accent2"/>
              </a:buClr>
              <a:buSzPct val="90000"/>
              <a:buFont typeface="Wingdings" pitchFamily="2" charset="2"/>
              <a:buChar char="Ø"/>
            </a:pPr>
            <a:r>
              <a:rPr lang="ru-RU" sz="1400" dirty="0" smtClean="0"/>
              <a:t>Синхронная копия</a:t>
            </a:r>
            <a:r>
              <a:rPr lang="de-CH" sz="1400" dirty="0" smtClean="0"/>
              <a:t> </a:t>
            </a:r>
            <a:r>
              <a:rPr lang="ru-RU" sz="1400" dirty="0" smtClean="0"/>
              <a:t>в Красноярске</a:t>
            </a:r>
            <a:endParaRPr lang="en-US" sz="1400" dirty="0"/>
          </a:p>
        </p:txBody>
      </p:sp>
      <p:sp>
        <p:nvSpPr>
          <p:cNvPr id="70" name="Rectangle 69"/>
          <p:cNvSpPr/>
          <p:nvPr/>
        </p:nvSpPr>
        <p:spPr>
          <a:xfrm>
            <a:off x="3505201" y="6210651"/>
            <a:ext cx="2284844" cy="480131"/>
          </a:xfrm>
          <a:prstGeom prst="rect">
            <a:avLst/>
          </a:prstGeom>
          <a:solidFill>
            <a:schemeClr val="bg1"/>
          </a:solidFill>
        </p:spPr>
        <p:txBody>
          <a:bodyPr wrap="square">
            <a:spAutoFit/>
          </a:bodyPr>
          <a:lstStyle/>
          <a:p>
            <a:pPr marL="285750" lvl="1" indent="-285750" defTabSz="914363">
              <a:lnSpc>
                <a:spcPct val="90000"/>
              </a:lnSpc>
              <a:spcBef>
                <a:spcPct val="20000"/>
              </a:spcBef>
              <a:spcAft>
                <a:spcPts val="200"/>
              </a:spcAft>
              <a:buClr>
                <a:schemeClr val="accent2"/>
              </a:buClr>
              <a:buSzPct val="90000"/>
              <a:buFont typeface="Wingdings" pitchFamily="2" charset="2"/>
              <a:buChar char="Ø"/>
            </a:pPr>
            <a:r>
              <a:rPr lang="ru-RU" sz="1400" dirty="0" smtClean="0"/>
              <a:t>Асинхронная копия в Иркутске </a:t>
            </a:r>
            <a:r>
              <a:rPr lang="de-CH" sz="1400" dirty="0" smtClean="0"/>
              <a:t>(</a:t>
            </a:r>
            <a:r>
              <a:rPr lang="ru-RU" sz="1400" dirty="0" smtClean="0"/>
              <a:t>отчетность</a:t>
            </a:r>
            <a:r>
              <a:rPr lang="de-CH" sz="1400" dirty="0" smtClean="0"/>
              <a:t>)</a:t>
            </a:r>
            <a:endParaRPr lang="de-CH" sz="1400" dirty="0"/>
          </a:p>
        </p:txBody>
      </p:sp>
      <p:sp>
        <p:nvSpPr>
          <p:cNvPr id="71" name="Rectangle 70"/>
          <p:cNvSpPr/>
          <p:nvPr/>
        </p:nvSpPr>
        <p:spPr>
          <a:xfrm>
            <a:off x="6297746" y="6181369"/>
            <a:ext cx="2743128" cy="674031"/>
          </a:xfrm>
          <a:prstGeom prst="rect">
            <a:avLst/>
          </a:prstGeom>
          <a:solidFill>
            <a:schemeClr val="bg1"/>
          </a:solidFill>
        </p:spPr>
        <p:txBody>
          <a:bodyPr wrap="square">
            <a:spAutoFit/>
          </a:bodyPr>
          <a:lstStyle/>
          <a:p>
            <a:pPr marL="285750" lvl="1" indent="-285750" defTabSz="914363">
              <a:lnSpc>
                <a:spcPct val="90000"/>
              </a:lnSpc>
              <a:spcBef>
                <a:spcPct val="20000"/>
              </a:spcBef>
              <a:spcAft>
                <a:spcPts val="200"/>
              </a:spcAft>
              <a:buClr>
                <a:schemeClr val="accent2"/>
              </a:buClr>
              <a:buSzPct val="90000"/>
              <a:buFont typeface="Wingdings" pitchFamily="2" charset="2"/>
              <a:buChar char="Ø"/>
            </a:pPr>
            <a:r>
              <a:rPr lang="ru-RU" sz="1400" dirty="0" smtClean="0"/>
              <a:t>Асинхронная копия в </a:t>
            </a:r>
            <a:r>
              <a:rPr lang="ru-RU" sz="1400" dirty="0" err="1" smtClean="0"/>
              <a:t>Петропавловсе</a:t>
            </a:r>
            <a:r>
              <a:rPr lang="ru-RU" sz="1400" dirty="0" smtClean="0"/>
              <a:t>-Камчатском </a:t>
            </a:r>
            <a:r>
              <a:rPr lang="de-CH" sz="1400" dirty="0" smtClean="0"/>
              <a:t>(</a:t>
            </a:r>
            <a:r>
              <a:rPr lang="ru-RU" sz="1400" dirty="0" smtClean="0"/>
              <a:t>Гео кластер</a:t>
            </a:r>
            <a:r>
              <a:rPr lang="de-CH" sz="1400" dirty="0" smtClean="0"/>
              <a:t>)</a:t>
            </a:r>
            <a:endParaRPr lang="de-CH" sz="1400" dirty="0"/>
          </a:p>
        </p:txBody>
      </p:sp>
    </p:spTree>
    <p:extLst>
      <p:ext uri="{BB962C8B-B14F-4D97-AF65-F5344CB8AC3E}">
        <p14:creationId xmlns:p14="http://schemas.microsoft.com/office/powerpoint/2010/main" val="179368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1000"/>
                                        <p:tgtEl>
                                          <p:spTgt spid="66"/>
                                        </p:tgtEl>
                                      </p:cBhvr>
                                    </p:animEffect>
                                    <p:anim calcmode="lin" valueType="num">
                                      <p:cBhvr>
                                        <p:cTn id="27" dur="1000" fill="hold"/>
                                        <p:tgtEl>
                                          <p:spTgt spid="66"/>
                                        </p:tgtEl>
                                        <p:attrNameLst>
                                          <p:attrName>ppt_x</p:attrName>
                                        </p:attrNameLst>
                                      </p:cBhvr>
                                      <p:tavLst>
                                        <p:tav tm="0">
                                          <p:val>
                                            <p:strVal val="#ppt_x"/>
                                          </p:val>
                                        </p:tav>
                                        <p:tav tm="100000">
                                          <p:val>
                                            <p:strVal val="#ppt_x"/>
                                          </p:val>
                                        </p:tav>
                                      </p:tavLst>
                                    </p:anim>
                                    <p:anim calcmode="lin" valueType="num">
                                      <p:cBhvr>
                                        <p:cTn id="28" dur="1000" fill="hold"/>
                                        <p:tgtEl>
                                          <p:spTgt spid="6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1000"/>
                                        <p:tgtEl>
                                          <p:spTgt spid="67"/>
                                        </p:tgtEl>
                                      </p:cBhvr>
                                    </p:animEffect>
                                    <p:anim calcmode="lin" valueType="num">
                                      <p:cBhvr>
                                        <p:cTn id="32" dur="1000" fill="hold"/>
                                        <p:tgtEl>
                                          <p:spTgt spid="67"/>
                                        </p:tgtEl>
                                        <p:attrNameLst>
                                          <p:attrName>ppt_x</p:attrName>
                                        </p:attrNameLst>
                                      </p:cBhvr>
                                      <p:tavLst>
                                        <p:tav tm="0">
                                          <p:val>
                                            <p:strVal val="#ppt_x"/>
                                          </p:val>
                                        </p:tav>
                                        <p:tav tm="100000">
                                          <p:val>
                                            <p:strVal val="#ppt_x"/>
                                          </p:val>
                                        </p:tav>
                                      </p:tavLst>
                                    </p:anim>
                                    <p:anim calcmode="lin" valueType="num">
                                      <p:cBhvr>
                                        <p:cTn id="33" dur="1000" fill="hold"/>
                                        <p:tgtEl>
                                          <p:spTgt spid="67"/>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2" presetClass="entr" presetSubtype="8"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additive="base">
                                        <p:cTn id="37" dur="500" fill="hold"/>
                                        <p:tgtEl>
                                          <p:spTgt spid="68"/>
                                        </p:tgtEl>
                                        <p:attrNameLst>
                                          <p:attrName>ppt_x</p:attrName>
                                        </p:attrNameLst>
                                      </p:cBhvr>
                                      <p:tavLst>
                                        <p:tav tm="0">
                                          <p:val>
                                            <p:strVal val="0-#ppt_w/2"/>
                                          </p:val>
                                        </p:tav>
                                        <p:tav tm="100000">
                                          <p:val>
                                            <p:strVal val="#ppt_x"/>
                                          </p:val>
                                        </p:tav>
                                      </p:tavLst>
                                    </p:anim>
                                    <p:anim calcmode="lin" valueType="num">
                                      <p:cBhvr additive="base">
                                        <p:cTn id="38" dur="500" fill="hold"/>
                                        <p:tgtEl>
                                          <p:spTgt spid="68"/>
                                        </p:tgtEl>
                                        <p:attrNameLst>
                                          <p:attrName>ppt_y</p:attrName>
                                        </p:attrNameLst>
                                      </p:cBhvr>
                                      <p:tavLst>
                                        <p:tav tm="0">
                                          <p:val>
                                            <p:strVal val="#ppt_y"/>
                                          </p:val>
                                        </p:tav>
                                        <p:tav tm="100000">
                                          <p:val>
                                            <p:strVal val="#ppt_y"/>
                                          </p:val>
                                        </p:tav>
                                      </p:tavLst>
                                    </p:anim>
                                  </p:childTnLst>
                                </p:cTn>
                              </p:par>
                              <p:par>
                                <p:cTn id="39" presetID="1" presetClass="entr" presetSubtype="0"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7" grpId="0" animBg="1"/>
      <p:bldP spid="70" grpId="0" animBg="1"/>
      <p:bldP spid="7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7"/>
          <p:cNvPicPr>
            <a:picLocks noChangeAspect="1" noChangeArrowheads="1"/>
          </p:cNvPicPr>
          <p:nvPr/>
        </p:nvPicPr>
        <p:blipFill>
          <a:blip r:embed="rId3" cstate="print"/>
          <a:srcRect/>
          <a:stretch>
            <a:fillRect/>
          </a:stretch>
        </p:blipFill>
        <p:spPr bwMode="auto">
          <a:xfrm>
            <a:off x="228600" y="1143000"/>
            <a:ext cx="6277602" cy="3676073"/>
          </a:xfrm>
          <a:prstGeom prst="rect">
            <a:avLst/>
          </a:prstGeom>
          <a:noFill/>
          <a:ln w="9525">
            <a:noFill/>
            <a:miter lim="800000"/>
            <a:headEnd/>
            <a:tailEnd/>
          </a:ln>
        </p:spPr>
      </p:pic>
      <p:sp>
        <p:nvSpPr>
          <p:cNvPr id="4" name="Title 3"/>
          <p:cNvSpPr>
            <a:spLocks noGrp="1"/>
          </p:cNvSpPr>
          <p:nvPr>
            <p:ph type="title"/>
          </p:nvPr>
        </p:nvSpPr>
        <p:spPr/>
        <p:txBody>
          <a:bodyPr/>
          <a:lstStyle/>
          <a:p>
            <a:r>
              <a:rPr lang="ru-RU" dirty="0" smtClean="0"/>
              <a:t>Сценарии использования (2)</a:t>
            </a:r>
            <a:endParaRPr lang="en-US" dirty="0"/>
          </a:p>
        </p:txBody>
      </p:sp>
      <p:sp>
        <p:nvSpPr>
          <p:cNvPr id="69" name="Content Placeholder 2"/>
          <p:cNvSpPr txBox="1">
            <a:spLocks/>
          </p:cNvSpPr>
          <p:nvPr/>
        </p:nvSpPr>
        <p:spPr>
          <a:xfrm>
            <a:off x="6096001" y="1447799"/>
            <a:ext cx="3048000" cy="1700977"/>
          </a:xfrm>
          <a:prstGeom prst="rect">
            <a:avLst/>
          </a:prstGeom>
        </p:spPr>
        <p:txBody>
          <a:bodyPr vert="horz" lIns="91440" tIns="45720" rIns="91440" bIns="45720" rtlCol="0">
            <a:noAutofit/>
          </a:bodyPr>
          <a:lstStyle>
            <a:defPPr>
              <a:defRPr lang="en-US"/>
            </a:defPPr>
            <a:lvl1pPr indent="0">
              <a:lnSpc>
                <a:spcPts val="2800"/>
              </a:lnSpc>
              <a:spcBef>
                <a:spcPts val="500"/>
              </a:spcBef>
              <a:spcAft>
                <a:spcPts val="800"/>
              </a:spcAft>
              <a:buFont typeface="Arial"/>
              <a:buNone/>
              <a:defRPr sz="2800">
                <a:solidFill>
                  <a:schemeClr val="accent6"/>
                </a:solidFill>
                <a:latin typeface="Arial"/>
                <a:cs typeface="Arial"/>
              </a:defRPr>
            </a:lvl1pPr>
            <a:lvl2pPr marL="285750" lvl="1" indent="-285750" defTabSz="914363">
              <a:lnSpc>
                <a:spcPct val="90000"/>
              </a:lnSpc>
              <a:spcBef>
                <a:spcPct val="20000"/>
              </a:spcBef>
              <a:spcAft>
                <a:spcPts val="200"/>
              </a:spcAft>
              <a:buClr>
                <a:schemeClr val="accent2"/>
              </a:buClr>
              <a:buSzPct val="100000"/>
              <a:buFont typeface="Arial"/>
              <a:buChar char="•"/>
              <a:defRPr>
                <a:solidFill>
                  <a:srgbClr val="00467F"/>
                </a:solidFill>
                <a:latin typeface="Segoe UI"/>
                <a:cs typeface="Segoe UI"/>
              </a:defRPr>
            </a:lvl2pPr>
            <a:lvl3pPr marL="538163" indent="-242888">
              <a:spcBef>
                <a:spcPct val="20000"/>
              </a:spcBef>
              <a:buSzPct val="100000"/>
              <a:buFont typeface="Arial"/>
              <a:buChar char="•"/>
              <a:defRPr sz="2000">
                <a:solidFill>
                  <a:schemeClr val="accent6"/>
                </a:solidFill>
                <a:latin typeface="Arial"/>
                <a:cs typeface="Arial"/>
              </a:defRPr>
            </a:lvl3pPr>
            <a:lvl4pPr marL="808038" indent="-228600" defTabSz="442913">
              <a:spcBef>
                <a:spcPct val="20000"/>
              </a:spcBef>
              <a:buFont typeface="Arial"/>
              <a:buChar char="•"/>
              <a:defRPr sz="2000">
                <a:solidFill>
                  <a:schemeClr val="accent6"/>
                </a:solidFill>
                <a:latin typeface="Arial"/>
                <a:cs typeface="Arial"/>
              </a:defRPr>
            </a:lvl4pPr>
            <a:lvl5pPr marL="1074738" indent="-228600">
              <a:spcBef>
                <a:spcPct val="20000"/>
              </a:spcBef>
              <a:buFont typeface="Arial"/>
              <a:buChar char="•"/>
              <a:defRPr sz="2000">
                <a:solidFill>
                  <a:schemeClr val="accent6"/>
                </a:solidFill>
                <a:latin typeface="Arial"/>
                <a:cs typeface="Arial"/>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lvl="1">
              <a:buFont typeface="Wingdings" pitchFamily="2" charset="2"/>
              <a:buChar char="Ø"/>
            </a:pPr>
            <a:r>
              <a:rPr lang="en-US" dirty="0"/>
              <a:t>Shared Storage</a:t>
            </a:r>
          </a:p>
          <a:p>
            <a:pPr lvl="1">
              <a:buFont typeface="Wingdings" pitchFamily="2" charset="2"/>
              <a:buChar char="Ø"/>
            </a:pPr>
            <a:r>
              <a:rPr lang="ru-RU" dirty="0" smtClean="0"/>
              <a:t>Локальные, региональные и </a:t>
            </a:r>
            <a:r>
              <a:rPr lang="ru-RU" dirty="0" err="1" smtClean="0"/>
              <a:t>гео</a:t>
            </a:r>
            <a:r>
              <a:rPr lang="ru-RU" dirty="0" smtClean="0"/>
              <a:t> распределенные реплики</a:t>
            </a:r>
            <a:endParaRPr lang="en-US" dirty="0"/>
          </a:p>
          <a:p>
            <a:pPr lvl="1">
              <a:buFont typeface="Wingdings" pitchFamily="2" charset="2"/>
              <a:buChar char="Ø"/>
            </a:pPr>
            <a:r>
              <a:rPr lang="ru-RU" dirty="0" smtClean="0"/>
              <a:t>Смешанная конфигурация с использованием </a:t>
            </a:r>
            <a:r>
              <a:rPr lang="en-US" dirty="0" smtClean="0"/>
              <a:t>Direct </a:t>
            </a:r>
            <a:r>
              <a:rPr lang="en-US" dirty="0"/>
              <a:t>Attached Storage</a:t>
            </a:r>
          </a:p>
        </p:txBody>
      </p:sp>
      <p:sp>
        <p:nvSpPr>
          <p:cNvPr id="2" name="Rectangle 1"/>
          <p:cNvSpPr/>
          <p:nvPr/>
        </p:nvSpPr>
        <p:spPr>
          <a:xfrm>
            <a:off x="228600" y="5181600"/>
            <a:ext cx="4399096" cy="1066800"/>
          </a:xfrm>
          <a:prstGeom prst="rect">
            <a:avLst/>
          </a:prstGeom>
          <a:solidFill>
            <a:schemeClr val="bg1"/>
          </a:solidFill>
        </p:spPr>
        <p:txBody>
          <a:bodyPr vert="horz" lIns="91440" tIns="45720" rIns="91440" bIns="45720" rtlCol="0">
            <a:noAutofit/>
          </a:bodyPr>
          <a:lstStyle/>
          <a:p>
            <a:pPr marL="0" lvl="1" defTabSz="914363">
              <a:lnSpc>
                <a:spcPct val="90000"/>
              </a:lnSpc>
              <a:spcBef>
                <a:spcPct val="20000"/>
              </a:spcBef>
              <a:spcAft>
                <a:spcPts val="200"/>
              </a:spcAft>
              <a:buSzPct val="90000"/>
            </a:pPr>
            <a:r>
              <a:rPr lang="ru-RU" sz="1400" dirty="0" smtClean="0"/>
              <a:t>Пример</a:t>
            </a:r>
            <a:endParaRPr lang="de-CH" sz="1400" dirty="0"/>
          </a:p>
          <a:p>
            <a:pPr marL="285750" lvl="1" indent="-285750" defTabSz="914363">
              <a:lnSpc>
                <a:spcPct val="90000"/>
              </a:lnSpc>
              <a:spcBef>
                <a:spcPct val="20000"/>
              </a:spcBef>
              <a:spcAft>
                <a:spcPts val="200"/>
              </a:spcAft>
              <a:buClr>
                <a:schemeClr val="accent2"/>
              </a:buClr>
              <a:buSzPct val="90000"/>
              <a:buFont typeface="Wingdings" pitchFamily="2" charset="2"/>
              <a:buChar char="Ø"/>
            </a:pPr>
            <a:r>
              <a:rPr lang="de-CH" sz="1400" dirty="0"/>
              <a:t>Primary Failover Cluster </a:t>
            </a:r>
            <a:r>
              <a:rPr lang="ru-RU" sz="1400" dirty="0" smtClean="0"/>
              <a:t>в Екатеринбурге</a:t>
            </a:r>
            <a:endParaRPr lang="de-CH" sz="1400" dirty="0"/>
          </a:p>
          <a:p>
            <a:pPr marL="285750" lvl="1" indent="-285750" defTabSz="914363">
              <a:lnSpc>
                <a:spcPct val="90000"/>
              </a:lnSpc>
              <a:spcBef>
                <a:spcPct val="20000"/>
              </a:spcBef>
              <a:spcAft>
                <a:spcPts val="200"/>
              </a:spcAft>
              <a:buClr>
                <a:schemeClr val="accent2"/>
              </a:buClr>
              <a:buSzPct val="90000"/>
              <a:buFont typeface="Wingdings" pitchFamily="2" charset="2"/>
              <a:buChar char="Ø"/>
            </a:pPr>
            <a:r>
              <a:rPr lang="ru-RU" sz="1400" dirty="0" smtClean="0"/>
              <a:t>Синхронный</a:t>
            </a:r>
            <a:r>
              <a:rPr lang="de-CH" sz="1400" dirty="0" smtClean="0"/>
              <a:t> </a:t>
            </a:r>
            <a:r>
              <a:rPr lang="de-CH" sz="1400" dirty="0"/>
              <a:t>Secondary Failover Cluster </a:t>
            </a:r>
            <a:r>
              <a:rPr lang="ru-RU" sz="1400" dirty="0" smtClean="0"/>
              <a:t>в </a:t>
            </a:r>
            <a:r>
              <a:rPr lang="de-CH" sz="1400" dirty="0" smtClean="0"/>
              <a:t> </a:t>
            </a:r>
            <a:r>
              <a:rPr lang="ru-RU" sz="1400" dirty="0" smtClean="0"/>
              <a:t>Москве</a:t>
            </a:r>
            <a:endParaRPr lang="de-CH" sz="1400" dirty="0"/>
          </a:p>
        </p:txBody>
      </p:sp>
      <p:grpSp>
        <p:nvGrpSpPr>
          <p:cNvPr id="39" name="Group 37"/>
          <p:cNvGrpSpPr/>
          <p:nvPr/>
        </p:nvGrpSpPr>
        <p:grpSpPr>
          <a:xfrm>
            <a:off x="948445" y="3200400"/>
            <a:ext cx="709864" cy="605621"/>
            <a:chOff x="4603864" y="4833950"/>
            <a:chExt cx="742607" cy="814391"/>
          </a:xfrm>
        </p:grpSpPr>
        <p:grpSp>
          <p:nvGrpSpPr>
            <p:cNvPr id="40" name="Group 129"/>
            <p:cNvGrpSpPr/>
            <p:nvPr/>
          </p:nvGrpSpPr>
          <p:grpSpPr>
            <a:xfrm>
              <a:off x="4603864" y="4833950"/>
              <a:ext cx="742605" cy="814391"/>
              <a:chOff x="2743200" y="4800599"/>
              <a:chExt cx="838202" cy="822326"/>
            </a:xfrm>
          </p:grpSpPr>
          <p:grpSp>
            <p:nvGrpSpPr>
              <p:cNvPr id="42" name="Group 124"/>
              <p:cNvGrpSpPr/>
              <p:nvPr/>
            </p:nvGrpSpPr>
            <p:grpSpPr>
              <a:xfrm>
                <a:off x="2743200" y="5334000"/>
                <a:ext cx="838200" cy="288925"/>
                <a:chOff x="4495800" y="4648200"/>
                <a:chExt cx="3581400" cy="636836"/>
              </a:xfrm>
            </p:grpSpPr>
            <p:sp>
              <p:nvSpPr>
                <p:cNvPr id="48" name="Oval 21"/>
                <p:cNvSpPr/>
                <p:nvPr/>
              </p:nvSpPr>
              <p:spPr bwMode="auto">
                <a:xfrm>
                  <a:off x="4495800" y="4876800"/>
                  <a:ext cx="3581400" cy="408236"/>
                </a:xfrm>
                <a:prstGeom prst="ellipse">
                  <a:avLst/>
                </a:prstGeom>
                <a:solidFill>
                  <a:schemeClr val="tx2">
                    <a:lumMod val="40000"/>
                    <a:lumOff val="6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fontAlgn="auto">
                    <a:spcBef>
                      <a:spcPts val="0"/>
                    </a:spcBef>
                    <a:spcAft>
                      <a:spcPts val="0"/>
                    </a:spcAft>
                    <a:defRPr/>
                  </a:pPr>
                  <a:endParaRPr lang="en-US" sz="1200" dirty="0">
                    <a:solidFill>
                      <a:schemeClr val="tx1"/>
                    </a:solidFill>
                    <a:effectLst>
                      <a:outerShdw blurRad="38100" dist="38100" dir="2700000" algn="tl">
                        <a:srgbClr val="000000">
                          <a:alpha val="43137"/>
                        </a:srgbClr>
                      </a:outerShdw>
                    </a:effectLst>
                  </a:endParaRPr>
                </a:p>
              </p:txBody>
            </p:sp>
            <p:sp>
              <p:nvSpPr>
                <p:cNvPr id="49" name="Rectangle 48"/>
                <p:cNvSpPr/>
                <p:nvPr/>
              </p:nvSpPr>
              <p:spPr bwMode="auto">
                <a:xfrm>
                  <a:off x="4495800" y="4796981"/>
                  <a:ext cx="3581400" cy="308419"/>
                </a:xfrm>
                <a:prstGeom prst="rect">
                  <a:avLst/>
                </a:prstGeom>
                <a:solidFill>
                  <a:schemeClr val="tx2">
                    <a:lumMod val="40000"/>
                    <a:lumOff val="60000"/>
                  </a:scheme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fontAlgn="auto">
                    <a:spcBef>
                      <a:spcPts val="0"/>
                    </a:spcBef>
                    <a:spcAft>
                      <a:spcPts val="0"/>
                    </a:spcAft>
                    <a:defRPr/>
                  </a:pPr>
                  <a:endParaRPr lang="en-US" sz="1200" dirty="0">
                    <a:solidFill>
                      <a:schemeClr val="tx1"/>
                    </a:solidFill>
                    <a:effectLst>
                      <a:outerShdw blurRad="38100" dist="38100" dir="2700000" algn="tl">
                        <a:srgbClr val="000000">
                          <a:alpha val="43137"/>
                        </a:srgbClr>
                      </a:outerShdw>
                    </a:effectLst>
                  </a:endParaRPr>
                </a:p>
              </p:txBody>
            </p:sp>
            <p:sp>
              <p:nvSpPr>
                <p:cNvPr id="50" name="Oval 49"/>
                <p:cNvSpPr/>
                <p:nvPr/>
              </p:nvSpPr>
              <p:spPr bwMode="auto">
                <a:xfrm>
                  <a:off x="4495800" y="4648200"/>
                  <a:ext cx="3581400" cy="261155"/>
                </a:xfrm>
                <a:prstGeom prst="ellipse">
                  <a:avLst/>
                </a:prstGeom>
                <a:solidFill>
                  <a:schemeClr val="tx2">
                    <a:lumMod val="40000"/>
                    <a:lumOff val="6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fontAlgn="auto">
                    <a:spcBef>
                      <a:spcPts val="0"/>
                    </a:spcBef>
                    <a:spcAft>
                      <a:spcPts val="0"/>
                    </a:spcAft>
                    <a:defRPr/>
                  </a:pPr>
                  <a:endParaRPr lang="en-US" sz="1200" dirty="0">
                    <a:solidFill>
                      <a:schemeClr val="tx1"/>
                    </a:solidFill>
                    <a:effectLst>
                      <a:outerShdw blurRad="38100" dist="38100" dir="2700000" algn="tl">
                        <a:srgbClr val="000000">
                          <a:alpha val="43137"/>
                        </a:srgbClr>
                      </a:outerShdw>
                    </a:effectLst>
                  </a:endParaRPr>
                </a:p>
              </p:txBody>
            </p:sp>
          </p:grpSp>
          <p:grpSp>
            <p:nvGrpSpPr>
              <p:cNvPr id="43" name="Group 123"/>
              <p:cNvGrpSpPr/>
              <p:nvPr/>
            </p:nvGrpSpPr>
            <p:grpSpPr>
              <a:xfrm>
                <a:off x="2745880" y="4800599"/>
                <a:ext cx="835522" cy="690787"/>
                <a:chOff x="2743200" y="4800599"/>
                <a:chExt cx="835522" cy="690787"/>
              </a:xfrm>
            </p:grpSpPr>
            <p:pic>
              <p:nvPicPr>
                <p:cNvPr id="44" name="Picture 2" descr="\\johnlserver\Artwork from DVD Website\Icons - Illustrations\_XML ICONS\Servers computer.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43200" y="4800600"/>
                  <a:ext cx="373259" cy="684208"/>
                </a:xfrm>
                <a:prstGeom prst="rect">
                  <a:avLst/>
                </a:prstGeom>
                <a:noFill/>
                <a:ln w="9525">
                  <a:noFill/>
                  <a:miter lim="800000"/>
                  <a:headEnd/>
                  <a:tailEnd/>
                </a:ln>
              </p:spPr>
            </p:pic>
            <p:grpSp>
              <p:nvGrpSpPr>
                <p:cNvPr id="45" name="Group 33"/>
                <p:cNvGrpSpPr>
                  <a:grpSpLocks/>
                </p:cNvGrpSpPr>
                <p:nvPr/>
              </p:nvGrpSpPr>
              <p:grpSpPr bwMode="auto">
                <a:xfrm>
                  <a:off x="2979541" y="4800599"/>
                  <a:ext cx="599181" cy="690787"/>
                  <a:chOff x="2592079" y="4114800"/>
                  <a:chExt cx="941570" cy="1000125"/>
                </a:xfrm>
              </p:grpSpPr>
              <p:pic>
                <p:nvPicPr>
                  <p:cNvPr id="46" name="Picture 2" descr="\\johnlserver\Artwork from DVD Website\Icons - Illustrations\_XML ICONS\Servers computer.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92079" y="4124325"/>
                    <a:ext cx="586550" cy="990600"/>
                  </a:xfrm>
                  <a:prstGeom prst="rect">
                    <a:avLst/>
                  </a:prstGeom>
                  <a:noFill/>
                  <a:ln w="9525">
                    <a:noFill/>
                    <a:miter lim="800000"/>
                    <a:headEnd/>
                    <a:tailEnd/>
                  </a:ln>
                </p:spPr>
              </p:pic>
              <p:pic>
                <p:nvPicPr>
                  <p:cNvPr id="47" name="Picture 2" descr="\\johnlserver\Artwork from DVD Website\Icons - Illustrations\_XML ICONS\Servers computer.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47098" y="4114800"/>
                    <a:ext cx="586551" cy="990600"/>
                  </a:xfrm>
                  <a:prstGeom prst="rect">
                    <a:avLst/>
                  </a:prstGeom>
                  <a:noFill/>
                  <a:ln w="9525">
                    <a:noFill/>
                    <a:miter lim="800000"/>
                    <a:headEnd/>
                    <a:tailEnd/>
                  </a:ln>
                </p:spPr>
              </p:pic>
            </p:grpSp>
          </p:grpSp>
        </p:grpSp>
        <p:sp>
          <p:nvSpPr>
            <p:cNvPr id="41" name="Flowchart: Punched Tape 12"/>
            <p:cNvSpPr/>
            <p:nvPr/>
          </p:nvSpPr>
          <p:spPr bwMode="auto">
            <a:xfrm>
              <a:off x="4975167" y="5016574"/>
              <a:ext cx="371304" cy="360291"/>
            </a:xfrm>
            <a:prstGeom prst="flowChartPunchedTape">
              <a:avLst/>
            </a:prstGeom>
            <a:solidFill>
              <a:srgbClr val="FF9900">
                <a:alpha val="8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a:r>
                <a:rPr lang="en-US" sz="800" dirty="0" smtClean="0">
                  <a:solidFill>
                    <a:schemeClr val="tx1"/>
                  </a:solidFill>
                </a:rPr>
                <a:t>AG</a:t>
              </a:r>
              <a:endParaRPr lang="en-US" sz="800" dirty="0">
                <a:solidFill>
                  <a:schemeClr val="tx1"/>
                </a:solidFill>
              </a:endParaRPr>
            </a:p>
          </p:txBody>
        </p:sp>
      </p:grpSp>
      <p:pic>
        <p:nvPicPr>
          <p:cNvPr id="51" name="Picture 1" descr="\\johnlserver\docs$\Artwork from DVD Website\Icons - Illustrations\_XML ICONS\Servers SQL database computer.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155122" y="3276600"/>
            <a:ext cx="585612" cy="764411"/>
          </a:xfrm>
          <a:prstGeom prst="rect">
            <a:avLst/>
          </a:prstGeom>
          <a:noFill/>
          <a:ln w="9525">
            <a:noFill/>
            <a:miter lim="800000"/>
            <a:headEnd/>
            <a:tailEnd/>
          </a:ln>
        </p:spPr>
      </p:pic>
      <p:sp>
        <p:nvSpPr>
          <p:cNvPr id="52" name="Flowchart: Punched Tape 51"/>
          <p:cNvSpPr/>
          <p:nvPr/>
        </p:nvSpPr>
        <p:spPr bwMode="auto">
          <a:xfrm>
            <a:off x="5144277" y="3645184"/>
            <a:ext cx="607301" cy="488090"/>
          </a:xfrm>
          <a:prstGeom prst="flowChartPunchedTape">
            <a:avLst/>
          </a:prstGeom>
          <a:solidFill>
            <a:srgbClr val="FF9900">
              <a:alpha val="6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fontAlgn="auto">
              <a:spcBef>
                <a:spcPts val="0"/>
              </a:spcBef>
              <a:spcAft>
                <a:spcPts val="0"/>
              </a:spcAft>
              <a:defRPr/>
            </a:pPr>
            <a:r>
              <a:rPr lang="en-US" sz="1100" dirty="0" smtClean="0">
                <a:solidFill>
                  <a:schemeClr val="tx1"/>
                </a:solidFill>
              </a:rPr>
              <a:t>AG</a:t>
            </a:r>
            <a:endParaRPr lang="en-US" sz="1100" dirty="0">
              <a:solidFill>
                <a:schemeClr val="tx1"/>
              </a:solidFill>
            </a:endParaRPr>
          </a:p>
        </p:txBody>
      </p:sp>
      <p:pic>
        <p:nvPicPr>
          <p:cNvPr id="53" name="Picture 2" descr="\\johnlserver\docs$\Artwork from DVD Website\Shapes\Arrows\Gold Gradient Collection\dashed arrow 0 gold  arrow curved 7.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20989469" flipH="1" flipV="1">
            <a:off x="2358622" y="2647456"/>
            <a:ext cx="3390071" cy="1002642"/>
          </a:xfrm>
          <a:prstGeom prst="rect">
            <a:avLst/>
          </a:prstGeom>
          <a:noFill/>
          <a:ln w="9525">
            <a:noFill/>
            <a:miter lim="800000"/>
            <a:headEnd/>
            <a:tailEnd/>
          </a:ln>
        </p:spPr>
      </p:pic>
      <p:pic>
        <p:nvPicPr>
          <p:cNvPr id="55" name="Picture 4" descr="\\johnlserver\docs$\Artwork from DVD Website\Shapes\Arrows\Gold Gradient Collection\arrow 0 gold  arrow curved 6.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2798254" flipH="1">
            <a:off x="1380138" y="2855958"/>
            <a:ext cx="1183902" cy="729131"/>
          </a:xfrm>
          <a:prstGeom prst="rect">
            <a:avLst/>
          </a:prstGeom>
          <a:noFill/>
          <a:ln w="9525">
            <a:noFill/>
            <a:miter lim="800000"/>
            <a:headEnd/>
            <a:tailEnd/>
          </a:ln>
        </p:spPr>
      </p:pic>
      <p:sp>
        <p:nvSpPr>
          <p:cNvPr id="3" name="Rectangle 2"/>
          <p:cNvSpPr/>
          <p:nvPr/>
        </p:nvSpPr>
        <p:spPr>
          <a:xfrm>
            <a:off x="5029201" y="5138588"/>
            <a:ext cx="3657600" cy="480131"/>
          </a:xfrm>
          <a:prstGeom prst="rect">
            <a:avLst/>
          </a:prstGeom>
        </p:spPr>
        <p:txBody>
          <a:bodyPr wrap="square">
            <a:spAutoFit/>
          </a:bodyPr>
          <a:lstStyle/>
          <a:p>
            <a:pPr marL="285750" lvl="1" indent="-285750" defTabSz="914363">
              <a:lnSpc>
                <a:spcPct val="90000"/>
              </a:lnSpc>
              <a:spcBef>
                <a:spcPct val="20000"/>
              </a:spcBef>
              <a:spcAft>
                <a:spcPts val="200"/>
              </a:spcAft>
              <a:buClr>
                <a:schemeClr val="accent2"/>
              </a:buClr>
              <a:buSzPct val="90000"/>
              <a:buFont typeface="Wingdings" pitchFamily="2" charset="2"/>
              <a:buChar char="Ø"/>
            </a:pPr>
            <a:r>
              <a:rPr lang="ru-RU" sz="1400" dirty="0" smtClean="0"/>
              <a:t>Асинхронный резервный сервер в Хабаровске</a:t>
            </a:r>
            <a:endParaRPr lang="en-US" sz="1400" dirty="0"/>
          </a:p>
        </p:txBody>
      </p:sp>
      <p:grpSp>
        <p:nvGrpSpPr>
          <p:cNvPr id="59" name="Group 37"/>
          <p:cNvGrpSpPr/>
          <p:nvPr/>
        </p:nvGrpSpPr>
        <p:grpSpPr>
          <a:xfrm>
            <a:off x="2111497" y="3505200"/>
            <a:ext cx="709864" cy="605621"/>
            <a:chOff x="4603864" y="4833950"/>
            <a:chExt cx="742607" cy="814391"/>
          </a:xfrm>
        </p:grpSpPr>
        <p:grpSp>
          <p:nvGrpSpPr>
            <p:cNvPr id="60" name="Group 129"/>
            <p:cNvGrpSpPr/>
            <p:nvPr/>
          </p:nvGrpSpPr>
          <p:grpSpPr>
            <a:xfrm>
              <a:off x="4603864" y="4833950"/>
              <a:ext cx="742605" cy="814391"/>
              <a:chOff x="2743200" y="4800599"/>
              <a:chExt cx="838202" cy="822326"/>
            </a:xfrm>
          </p:grpSpPr>
          <p:grpSp>
            <p:nvGrpSpPr>
              <p:cNvPr id="72" name="Group 124"/>
              <p:cNvGrpSpPr/>
              <p:nvPr/>
            </p:nvGrpSpPr>
            <p:grpSpPr>
              <a:xfrm>
                <a:off x="2743200" y="5334000"/>
                <a:ext cx="838200" cy="288925"/>
                <a:chOff x="4495800" y="4648200"/>
                <a:chExt cx="3581400" cy="636836"/>
              </a:xfrm>
            </p:grpSpPr>
            <p:sp>
              <p:nvSpPr>
                <p:cNvPr id="78" name="Oval 21"/>
                <p:cNvSpPr/>
                <p:nvPr/>
              </p:nvSpPr>
              <p:spPr bwMode="auto">
                <a:xfrm>
                  <a:off x="4495800" y="4876800"/>
                  <a:ext cx="3581400" cy="408236"/>
                </a:xfrm>
                <a:prstGeom prst="ellipse">
                  <a:avLst/>
                </a:prstGeom>
                <a:solidFill>
                  <a:schemeClr val="tx2">
                    <a:lumMod val="40000"/>
                    <a:lumOff val="6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fontAlgn="auto">
                    <a:spcBef>
                      <a:spcPts val="0"/>
                    </a:spcBef>
                    <a:spcAft>
                      <a:spcPts val="0"/>
                    </a:spcAft>
                    <a:defRPr/>
                  </a:pPr>
                  <a:endParaRPr lang="en-US" sz="1200" dirty="0">
                    <a:solidFill>
                      <a:schemeClr val="tx1"/>
                    </a:solidFill>
                    <a:effectLst>
                      <a:outerShdw blurRad="38100" dist="38100" dir="2700000" algn="tl">
                        <a:srgbClr val="000000">
                          <a:alpha val="43137"/>
                        </a:srgbClr>
                      </a:outerShdw>
                    </a:effectLst>
                  </a:endParaRPr>
                </a:p>
              </p:txBody>
            </p:sp>
            <p:sp>
              <p:nvSpPr>
                <p:cNvPr id="79" name="Rectangle 78"/>
                <p:cNvSpPr/>
                <p:nvPr/>
              </p:nvSpPr>
              <p:spPr bwMode="auto">
                <a:xfrm>
                  <a:off x="4495800" y="4796981"/>
                  <a:ext cx="3581400" cy="308419"/>
                </a:xfrm>
                <a:prstGeom prst="rect">
                  <a:avLst/>
                </a:prstGeom>
                <a:solidFill>
                  <a:schemeClr val="tx2">
                    <a:lumMod val="40000"/>
                    <a:lumOff val="60000"/>
                  </a:schemeClr>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fontAlgn="auto">
                    <a:spcBef>
                      <a:spcPts val="0"/>
                    </a:spcBef>
                    <a:spcAft>
                      <a:spcPts val="0"/>
                    </a:spcAft>
                    <a:defRPr/>
                  </a:pPr>
                  <a:endParaRPr lang="en-US" sz="1200" dirty="0">
                    <a:solidFill>
                      <a:schemeClr val="tx1"/>
                    </a:solidFill>
                    <a:effectLst>
                      <a:outerShdw blurRad="38100" dist="38100" dir="2700000" algn="tl">
                        <a:srgbClr val="000000">
                          <a:alpha val="43137"/>
                        </a:srgbClr>
                      </a:outerShdw>
                    </a:effectLst>
                  </a:endParaRPr>
                </a:p>
              </p:txBody>
            </p:sp>
            <p:sp>
              <p:nvSpPr>
                <p:cNvPr id="80" name="Oval 79"/>
                <p:cNvSpPr/>
                <p:nvPr/>
              </p:nvSpPr>
              <p:spPr bwMode="auto">
                <a:xfrm>
                  <a:off x="4495800" y="4648200"/>
                  <a:ext cx="3581400" cy="261155"/>
                </a:xfrm>
                <a:prstGeom prst="ellipse">
                  <a:avLst/>
                </a:prstGeom>
                <a:solidFill>
                  <a:schemeClr val="tx2">
                    <a:lumMod val="40000"/>
                    <a:lumOff val="6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fontAlgn="auto">
                    <a:spcBef>
                      <a:spcPts val="0"/>
                    </a:spcBef>
                    <a:spcAft>
                      <a:spcPts val="0"/>
                    </a:spcAft>
                    <a:defRPr/>
                  </a:pPr>
                  <a:endParaRPr lang="en-US" sz="1200" dirty="0">
                    <a:solidFill>
                      <a:schemeClr val="tx1"/>
                    </a:solidFill>
                    <a:effectLst>
                      <a:outerShdw blurRad="38100" dist="38100" dir="2700000" algn="tl">
                        <a:srgbClr val="000000">
                          <a:alpha val="43137"/>
                        </a:srgbClr>
                      </a:outerShdw>
                    </a:effectLst>
                  </a:endParaRPr>
                </a:p>
              </p:txBody>
            </p:sp>
          </p:grpSp>
          <p:grpSp>
            <p:nvGrpSpPr>
              <p:cNvPr id="73" name="Group 123"/>
              <p:cNvGrpSpPr/>
              <p:nvPr/>
            </p:nvGrpSpPr>
            <p:grpSpPr>
              <a:xfrm>
                <a:off x="2745880" y="4800599"/>
                <a:ext cx="835522" cy="690787"/>
                <a:chOff x="2743200" y="4800599"/>
                <a:chExt cx="835522" cy="690787"/>
              </a:xfrm>
            </p:grpSpPr>
            <p:pic>
              <p:nvPicPr>
                <p:cNvPr id="74" name="Picture 2" descr="\\johnlserver\Artwork from DVD Website\Icons - Illustrations\_XML ICONS\Servers computer.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43200" y="4800600"/>
                  <a:ext cx="373259" cy="684208"/>
                </a:xfrm>
                <a:prstGeom prst="rect">
                  <a:avLst/>
                </a:prstGeom>
                <a:noFill/>
                <a:ln w="9525">
                  <a:noFill/>
                  <a:miter lim="800000"/>
                  <a:headEnd/>
                  <a:tailEnd/>
                </a:ln>
              </p:spPr>
            </p:pic>
            <p:grpSp>
              <p:nvGrpSpPr>
                <p:cNvPr id="75" name="Group 33"/>
                <p:cNvGrpSpPr>
                  <a:grpSpLocks/>
                </p:cNvGrpSpPr>
                <p:nvPr/>
              </p:nvGrpSpPr>
              <p:grpSpPr bwMode="auto">
                <a:xfrm>
                  <a:off x="2979541" y="4800599"/>
                  <a:ext cx="599181" cy="690787"/>
                  <a:chOff x="2592079" y="4114800"/>
                  <a:chExt cx="941570" cy="1000125"/>
                </a:xfrm>
              </p:grpSpPr>
              <p:pic>
                <p:nvPicPr>
                  <p:cNvPr id="76" name="Picture 2" descr="\\johnlserver\Artwork from DVD Website\Icons - Illustrations\_XML ICONS\Servers computer.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92079" y="4124325"/>
                    <a:ext cx="586550" cy="990600"/>
                  </a:xfrm>
                  <a:prstGeom prst="rect">
                    <a:avLst/>
                  </a:prstGeom>
                  <a:noFill/>
                  <a:ln w="9525">
                    <a:noFill/>
                    <a:miter lim="800000"/>
                    <a:headEnd/>
                    <a:tailEnd/>
                  </a:ln>
                </p:spPr>
              </p:pic>
              <p:pic>
                <p:nvPicPr>
                  <p:cNvPr id="77" name="Picture 2" descr="\\johnlserver\Artwork from DVD Website\Icons - Illustrations\_XML ICONS\Servers computer.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47098" y="4114800"/>
                    <a:ext cx="586551" cy="990600"/>
                  </a:xfrm>
                  <a:prstGeom prst="rect">
                    <a:avLst/>
                  </a:prstGeom>
                  <a:noFill/>
                  <a:ln w="9525">
                    <a:noFill/>
                    <a:miter lim="800000"/>
                    <a:headEnd/>
                    <a:tailEnd/>
                  </a:ln>
                </p:spPr>
              </p:pic>
            </p:grpSp>
          </p:grpSp>
        </p:grpSp>
        <p:sp>
          <p:nvSpPr>
            <p:cNvPr id="61" name="Flowchart: Punched Tape 12"/>
            <p:cNvSpPr/>
            <p:nvPr/>
          </p:nvSpPr>
          <p:spPr bwMode="auto">
            <a:xfrm>
              <a:off x="4975167" y="5016574"/>
              <a:ext cx="371304" cy="360291"/>
            </a:xfrm>
            <a:prstGeom prst="flowChartPunchedTape">
              <a:avLst/>
            </a:prstGeom>
            <a:solidFill>
              <a:srgbClr val="FF9900">
                <a:alpha val="8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a:r>
                <a:rPr lang="en-US" sz="800" dirty="0" smtClean="0">
                  <a:solidFill>
                    <a:schemeClr val="tx1"/>
                  </a:solidFill>
                </a:rPr>
                <a:t>AG</a:t>
              </a:r>
              <a:endParaRPr lang="en-US" sz="800" dirty="0">
                <a:solidFill>
                  <a:schemeClr val="tx1"/>
                </a:solidFill>
              </a:endParaRPr>
            </a:p>
          </p:txBody>
        </p:sp>
      </p:grpSp>
      <p:grpSp>
        <p:nvGrpSpPr>
          <p:cNvPr id="54" name="Group 53"/>
          <p:cNvGrpSpPr/>
          <p:nvPr/>
        </p:nvGrpSpPr>
        <p:grpSpPr>
          <a:xfrm>
            <a:off x="1254752" y="4720115"/>
            <a:ext cx="3740446" cy="418474"/>
            <a:chOff x="497377" y="5709079"/>
            <a:chExt cx="3359729" cy="418474"/>
          </a:xfrm>
        </p:grpSpPr>
        <p:pic>
          <p:nvPicPr>
            <p:cNvPr id="56" name="Picture 2" descr="\\johnlserver\docs$\Artwork from DVD Website\Shapes\Arrows\Gold Gradient Collection\dashed arrow 0 gold  arrow curved 7.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V="1">
              <a:off x="2143531" y="5776011"/>
              <a:ext cx="617768" cy="228599"/>
            </a:xfrm>
            <a:prstGeom prst="rect">
              <a:avLst/>
            </a:prstGeom>
            <a:noFill/>
            <a:ln w="9525">
              <a:noFill/>
              <a:miter lim="800000"/>
              <a:headEnd/>
              <a:tailEnd/>
            </a:ln>
          </p:spPr>
        </p:pic>
        <p:pic>
          <p:nvPicPr>
            <p:cNvPr id="57" name="Picture 3" descr="\\johnlserver\docs$\Artwork from DVD Website\Shapes\Arrows\Gold Gradient Collection\arrow 0 gold  arrow curved 4.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16200000">
              <a:off x="631677" y="5574779"/>
              <a:ext cx="311348" cy="579947"/>
            </a:xfrm>
            <a:prstGeom prst="rect">
              <a:avLst/>
            </a:prstGeom>
            <a:noFill/>
            <a:ln w="9525">
              <a:noFill/>
              <a:miter lim="800000"/>
              <a:headEnd/>
              <a:tailEnd/>
            </a:ln>
          </p:spPr>
        </p:pic>
        <p:sp>
          <p:nvSpPr>
            <p:cNvPr id="58" name="TextBox 57"/>
            <p:cNvSpPr txBox="1"/>
            <p:nvPr/>
          </p:nvSpPr>
          <p:spPr>
            <a:xfrm>
              <a:off x="1106974" y="5712055"/>
              <a:ext cx="1302221" cy="415498"/>
            </a:xfrm>
            <a:prstGeom prst="rect">
              <a:avLst/>
            </a:prstGeom>
            <a:noFill/>
          </p:spPr>
          <p:txBody>
            <a:bodyPr wrap="square" rtlCol="0">
              <a:spAutoFit/>
            </a:bodyPr>
            <a:lstStyle/>
            <a:p>
              <a:r>
                <a:rPr lang="ru-RU" sz="1050" dirty="0" smtClean="0"/>
                <a:t>Синхронная репликация</a:t>
              </a:r>
              <a:endParaRPr lang="en-US" sz="1050" dirty="0" smtClean="0"/>
            </a:p>
          </p:txBody>
        </p:sp>
        <p:sp>
          <p:nvSpPr>
            <p:cNvPr id="62" name="TextBox 61"/>
            <p:cNvSpPr txBox="1"/>
            <p:nvPr/>
          </p:nvSpPr>
          <p:spPr>
            <a:xfrm>
              <a:off x="2731307" y="5712055"/>
              <a:ext cx="1125799" cy="415498"/>
            </a:xfrm>
            <a:prstGeom prst="rect">
              <a:avLst/>
            </a:prstGeom>
            <a:noFill/>
          </p:spPr>
          <p:txBody>
            <a:bodyPr wrap="square" rtlCol="0">
              <a:spAutoFit/>
            </a:bodyPr>
            <a:lstStyle/>
            <a:p>
              <a:r>
                <a:rPr lang="ru-RU" sz="1050" dirty="0" smtClean="0"/>
                <a:t>Асинхронная репликация</a:t>
              </a:r>
              <a:endParaRPr lang="en-US" sz="1050" dirty="0" smtClean="0"/>
            </a:p>
          </p:txBody>
        </p:sp>
      </p:grpSp>
    </p:spTree>
    <p:extLst>
      <p:ext uri="{BB962C8B-B14F-4D97-AF65-F5344CB8AC3E}">
        <p14:creationId xmlns:p14="http://schemas.microsoft.com/office/powerpoint/2010/main" val="2480543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alpha val="99000"/>
                  </a:schemeClr>
                </a:solidFill>
              </a:rPr>
              <a:t>AlwaysOn </a:t>
            </a:r>
            <a:r>
              <a:rPr lang="en-US" dirty="0">
                <a:solidFill>
                  <a:schemeClr val="tx1">
                    <a:alpha val="99000"/>
                  </a:schemeClr>
                </a:solidFill>
              </a:rPr>
              <a:t>Availability Groups</a:t>
            </a:r>
            <a:r>
              <a:rPr lang="en-US" dirty="0">
                <a:solidFill>
                  <a:srgbClr val="E8E8E8">
                    <a:alpha val="99000"/>
                  </a:srgbClr>
                </a:solidFill>
              </a:rPr>
              <a:t/>
            </a:r>
            <a:br>
              <a:rPr lang="en-US" dirty="0">
                <a:solidFill>
                  <a:srgbClr val="E8E8E8">
                    <a:alpha val="99000"/>
                  </a:srgbClr>
                </a:solidFill>
              </a:rPr>
            </a:br>
            <a:r>
              <a:rPr lang="ru-RU" sz="2000" dirty="0" smtClean="0"/>
              <a:t>защита на уровне БД</a:t>
            </a:r>
            <a:endParaRPr lang="en-US" sz="2000" dirty="0"/>
          </a:p>
        </p:txBody>
      </p:sp>
    </p:spTree>
    <p:extLst>
      <p:ext uri="{BB962C8B-B14F-4D97-AF65-F5344CB8AC3E}">
        <p14:creationId xmlns:p14="http://schemas.microsoft.com/office/powerpoint/2010/main" val="2502395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AlwaysOn Availability Groups</a:t>
            </a:r>
          </a:p>
        </p:txBody>
      </p:sp>
      <p:sp>
        <p:nvSpPr>
          <p:cNvPr id="5" name="Rectangle 4"/>
          <p:cNvSpPr/>
          <p:nvPr/>
        </p:nvSpPr>
        <p:spPr>
          <a:xfrm>
            <a:off x="440225" y="1066800"/>
            <a:ext cx="8246575" cy="707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ctr">
            <a:spAutoFit/>
          </a:bodyPr>
          <a:lstStyle/>
          <a:p>
            <a:pPr lvl="0"/>
            <a:r>
              <a:rPr lang="en-US" sz="1700" b="1" dirty="0">
                <a:solidFill>
                  <a:schemeClr val="tx1"/>
                </a:solidFill>
              </a:rPr>
              <a:t>AlwaysOn Availability Groups </a:t>
            </a:r>
            <a:r>
              <a:rPr lang="ru-RU" sz="1700" dirty="0" smtClean="0">
                <a:solidFill>
                  <a:schemeClr val="tx1"/>
                </a:solidFill>
              </a:rPr>
              <a:t>– новый функционал, который расширяет и комбинирует возможности </a:t>
            </a:r>
            <a:r>
              <a:rPr lang="en-US" sz="1700" dirty="0" smtClean="0">
                <a:solidFill>
                  <a:schemeClr val="tx1"/>
                </a:solidFill>
              </a:rPr>
              <a:t>database </a:t>
            </a:r>
            <a:r>
              <a:rPr lang="en-US" sz="1700" dirty="0">
                <a:solidFill>
                  <a:schemeClr val="tx1"/>
                </a:solidFill>
              </a:rPr>
              <a:t>mirroring </a:t>
            </a:r>
            <a:r>
              <a:rPr lang="ru-RU" sz="1700" dirty="0" smtClean="0">
                <a:solidFill>
                  <a:schemeClr val="tx1"/>
                </a:solidFill>
              </a:rPr>
              <a:t>и </a:t>
            </a:r>
            <a:r>
              <a:rPr lang="en-US" sz="1700" dirty="0" smtClean="0">
                <a:solidFill>
                  <a:schemeClr val="tx1"/>
                </a:solidFill>
              </a:rPr>
              <a:t>log shipping</a:t>
            </a:r>
            <a:endParaRPr lang="en-US" sz="1700" dirty="0">
              <a:solidFill>
                <a:schemeClr val="tx1"/>
              </a:solidFill>
            </a:endParaRPr>
          </a:p>
        </p:txBody>
      </p:sp>
      <p:grpSp>
        <p:nvGrpSpPr>
          <p:cNvPr id="2" name="Group 1"/>
          <p:cNvGrpSpPr/>
          <p:nvPr/>
        </p:nvGrpSpPr>
        <p:grpSpPr>
          <a:xfrm>
            <a:off x="440223" y="1752599"/>
            <a:ext cx="2651761" cy="4800601"/>
            <a:chOff x="440223" y="1938247"/>
            <a:chExt cx="2651761" cy="4800600"/>
          </a:xfrm>
        </p:grpSpPr>
        <p:sp>
          <p:nvSpPr>
            <p:cNvPr id="7" name="Rectangle 6"/>
            <p:cNvSpPr/>
            <p:nvPr/>
          </p:nvSpPr>
          <p:spPr>
            <a:xfrm>
              <a:off x="440224" y="1938247"/>
              <a:ext cx="2651760" cy="6525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algn="ctr"/>
              <a:r>
                <a:rPr lang="ru-RU" sz="1600" b="1" dirty="0" smtClean="0">
                  <a:solidFill>
                    <a:schemeClr val="bg1">
                      <a:alpha val="99000"/>
                    </a:schemeClr>
                  </a:solidFill>
                </a:rPr>
                <a:t>Гибкость</a:t>
              </a:r>
              <a:endParaRPr lang="en-US" sz="1600" b="1" dirty="0">
                <a:solidFill>
                  <a:schemeClr val="bg1">
                    <a:alpha val="99000"/>
                  </a:schemeClr>
                </a:solidFill>
              </a:endParaRPr>
            </a:p>
          </p:txBody>
        </p:sp>
        <p:sp>
          <p:nvSpPr>
            <p:cNvPr id="15" name="Rectangle 14"/>
            <p:cNvSpPr/>
            <p:nvPr/>
          </p:nvSpPr>
          <p:spPr>
            <a:xfrm>
              <a:off x="440223" y="2680957"/>
              <a:ext cx="2651761" cy="4057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marL="342900" indent="-342900" defTabSz="457200">
                <a:buClr>
                  <a:schemeClr val="accent1"/>
                </a:buClr>
                <a:buSzPct val="100000"/>
                <a:buBlip>
                  <a:blip r:embed="rId3"/>
                </a:buBlip>
              </a:pPr>
              <a:r>
                <a:rPr lang="ru-RU" sz="1400" dirty="0">
                  <a:solidFill>
                    <a:schemeClr val="tx1">
                      <a:lumMod val="85000"/>
                      <a:lumOff val="15000"/>
                    </a:schemeClr>
                  </a:solidFill>
                </a:rPr>
                <a:t>Переход группы БД</a:t>
              </a:r>
              <a:endParaRPr lang="en-US" sz="1400" dirty="0">
                <a:solidFill>
                  <a:schemeClr val="tx1">
                    <a:lumMod val="85000"/>
                    <a:lumOff val="15000"/>
                  </a:schemeClr>
                </a:solidFill>
              </a:endParaRPr>
            </a:p>
            <a:p>
              <a:pPr marL="342900" indent="-342900" defTabSz="457200">
                <a:buClr>
                  <a:schemeClr val="accent1"/>
                </a:buClr>
                <a:buSzPct val="100000"/>
                <a:buBlip>
                  <a:blip r:embed="rId3"/>
                </a:buBlip>
              </a:pPr>
              <a:r>
                <a:rPr lang="ru-RU" sz="1400" dirty="0">
                  <a:solidFill>
                    <a:schemeClr val="tx1">
                      <a:lumMod val="85000"/>
                      <a:lumOff val="15000"/>
                    </a:schemeClr>
                  </a:solidFill>
                </a:rPr>
                <a:t>Множественные резервные серверы</a:t>
              </a:r>
              <a:endParaRPr lang="en-US" sz="1400" dirty="0">
                <a:solidFill>
                  <a:schemeClr val="tx1">
                    <a:lumMod val="85000"/>
                    <a:lumOff val="15000"/>
                  </a:schemeClr>
                </a:solidFill>
              </a:endParaRPr>
            </a:p>
            <a:p>
              <a:pPr marL="342900" lvl="1" indent="-342900" defTabSz="457200">
                <a:buClr>
                  <a:schemeClr val="accent1"/>
                </a:buClr>
                <a:buSzPct val="100000"/>
                <a:buBlip>
                  <a:blip r:embed="rId3"/>
                </a:buBlip>
              </a:pPr>
              <a:r>
                <a:rPr lang="ru-RU" sz="1400" dirty="0">
                  <a:solidFill>
                    <a:schemeClr val="tx1">
                      <a:lumMod val="85000"/>
                      <a:lumOff val="15000"/>
                    </a:schemeClr>
                  </a:solidFill>
                </a:rPr>
                <a:t>До 4 резервных серверов</a:t>
              </a:r>
              <a:endParaRPr lang="en-US" sz="1400" dirty="0">
                <a:solidFill>
                  <a:schemeClr val="tx1">
                    <a:lumMod val="85000"/>
                    <a:lumOff val="15000"/>
                  </a:schemeClr>
                </a:solidFill>
              </a:endParaRPr>
            </a:p>
            <a:p>
              <a:pPr marL="342900" lvl="1" indent="-342900" defTabSz="457200">
                <a:buClr>
                  <a:schemeClr val="accent1"/>
                </a:buClr>
                <a:buSzPct val="100000"/>
                <a:buBlip>
                  <a:blip r:embed="rId3"/>
                </a:buBlip>
              </a:pPr>
              <a:r>
                <a:rPr lang="en-US" sz="1400" dirty="0">
                  <a:solidFill>
                    <a:schemeClr val="tx1">
                      <a:lumMod val="85000"/>
                      <a:lumOff val="15000"/>
                    </a:schemeClr>
                  </a:solidFill>
                </a:rPr>
                <a:t>2 </a:t>
              </a:r>
              <a:r>
                <a:rPr lang="ru-RU" sz="1400" dirty="0">
                  <a:solidFill>
                    <a:schemeClr val="tx1">
                      <a:lumMod val="85000"/>
                      <a:lumOff val="15000"/>
                    </a:schemeClr>
                  </a:solidFill>
                </a:rPr>
                <a:t>с синхронной репликацией</a:t>
              </a:r>
            </a:p>
            <a:p>
              <a:pPr marL="342900" indent="-342900" defTabSz="457200">
                <a:buClr>
                  <a:schemeClr val="accent1"/>
                </a:buClr>
                <a:buSzPct val="100000"/>
                <a:buBlip>
                  <a:blip r:embed="rId3"/>
                </a:buBlip>
              </a:pPr>
              <a:r>
                <a:rPr lang="ru-RU" sz="1400" dirty="0">
                  <a:solidFill>
                    <a:schemeClr val="tx1">
                      <a:lumMod val="85000"/>
                      <a:lumOff val="15000"/>
                    </a:schemeClr>
                  </a:solidFill>
                </a:rPr>
                <a:t>Синхронное и асинхронное перемещение данных</a:t>
              </a:r>
              <a:endParaRPr lang="en-US" sz="1400" dirty="0">
                <a:solidFill>
                  <a:schemeClr val="tx1">
                    <a:lumMod val="85000"/>
                    <a:lumOff val="15000"/>
                  </a:schemeClr>
                </a:solidFill>
              </a:endParaRPr>
            </a:p>
            <a:p>
              <a:pPr marL="342900" indent="-342900" defTabSz="457200">
                <a:buClr>
                  <a:schemeClr val="accent1"/>
                </a:buClr>
                <a:buSzPct val="100000"/>
                <a:buBlip>
                  <a:blip r:embed="rId3"/>
                </a:buBlip>
              </a:pPr>
              <a:r>
                <a:rPr lang="ru-RU" sz="1400" dirty="0">
                  <a:solidFill>
                    <a:schemeClr val="tx1">
                      <a:lumMod val="85000"/>
                      <a:lumOff val="15000"/>
                    </a:schemeClr>
                  </a:solidFill>
                </a:rPr>
                <a:t>Встроенная компрессия и шифрование</a:t>
              </a:r>
              <a:endParaRPr lang="en-US" sz="1400" dirty="0">
                <a:solidFill>
                  <a:schemeClr val="tx1">
                    <a:lumMod val="85000"/>
                    <a:lumOff val="15000"/>
                  </a:schemeClr>
                </a:solidFill>
              </a:endParaRPr>
            </a:p>
            <a:p>
              <a:pPr marL="342900" indent="-342900" defTabSz="457200">
                <a:buClr>
                  <a:schemeClr val="accent1"/>
                </a:buClr>
                <a:buSzPct val="100000"/>
                <a:buBlip>
                  <a:blip r:embed="rId3"/>
                </a:buBlip>
              </a:pPr>
              <a:r>
                <a:rPr lang="ru-RU" sz="1400" dirty="0">
                  <a:solidFill>
                    <a:schemeClr val="tx1">
                      <a:lumMod val="85000"/>
                      <a:lumOff val="15000"/>
                    </a:schemeClr>
                  </a:solidFill>
                </a:rPr>
                <a:t>Автоматический и ручной переход</a:t>
              </a:r>
              <a:endParaRPr lang="en-US" sz="1400" dirty="0">
                <a:solidFill>
                  <a:schemeClr val="tx1">
                    <a:lumMod val="85000"/>
                    <a:lumOff val="15000"/>
                  </a:schemeClr>
                </a:solidFill>
              </a:endParaRPr>
            </a:p>
            <a:p>
              <a:pPr marL="342900" indent="-342900" defTabSz="457200">
                <a:buClr>
                  <a:schemeClr val="accent1"/>
                </a:buClr>
                <a:buSzPct val="100000"/>
                <a:buBlip>
                  <a:blip r:embed="rId3"/>
                </a:buBlip>
              </a:pPr>
              <a:r>
                <a:rPr lang="ru-RU" sz="1400" dirty="0">
                  <a:solidFill>
                    <a:schemeClr val="tx1">
                      <a:lumMod val="85000"/>
                      <a:lumOff val="15000"/>
                    </a:schemeClr>
                  </a:solidFill>
                </a:rPr>
                <a:t>Гибкая политика перехода</a:t>
              </a:r>
              <a:endParaRPr lang="en-US" sz="1400" dirty="0">
                <a:solidFill>
                  <a:schemeClr val="tx1">
                    <a:lumMod val="85000"/>
                    <a:lumOff val="15000"/>
                  </a:schemeClr>
                </a:solidFill>
              </a:endParaRPr>
            </a:p>
            <a:p>
              <a:pPr marL="342900" indent="-342900" defTabSz="457200">
                <a:buClr>
                  <a:schemeClr val="accent1"/>
                </a:buClr>
                <a:buSzPct val="100000"/>
                <a:buBlip>
                  <a:blip r:embed="rId3"/>
                </a:buBlip>
              </a:pPr>
              <a:r>
                <a:rPr lang="ru-RU" sz="1400" dirty="0">
                  <a:solidFill>
                    <a:schemeClr val="tx1">
                      <a:lumMod val="85000"/>
                      <a:lumOff val="15000"/>
                    </a:schemeClr>
                  </a:solidFill>
                </a:rPr>
                <a:t>Автоматическое восстановление страниц</a:t>
              </a:r>
              <a:endParaRPr lang="en-US" sz="1400" dirty="0">
                <a:solidFill>
                  <a:schemeClr val="tx1">
                    <a:lumMod val="85000"/>
                    <a:lumOff val="15000"/>
                  </a:schemeClr>
                </a:solidFill>
              </a:endParaRPr>
            </a:p>
          </p:txBody>
        </p:sp>
      </p:grpSp>
      <p:grpSp>
        <p:nvGrpSpPr>
          <p:cNvPr id="3" name="Group 2"/>
          <p:cNvGrpSpPr/>
          <p:nvPr/>
        </p:nvGrpSpPr>
        <p:grpSpPr>
          <a:xfrm>
            <a:off x="3237633" y="1752599"/>
            <a:ext cx="2660249" cy="4400311"/>
            <a:chOff x="3237631" y="1938247"/>
            <a:chExt cx="2660249" cy="4400310"/>
          </a:xfrm>
        </p:grpSpPr>
        <p:sp>
          <p:nvSpPr>
            <p:cNvPr id="10" name="Rectangle 9"/>
            <p:cNvSpPr/>
            <p:nvPr/>
          </p:nvSpPr>
          <p:spPr>
            <a:xfrm>
              <a:off x="3237631" y="1938247"/>
              <a:ext cx="2651760" cy="6525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algn="ctr"/>
              <a:r>
                <a:rPr lang="ru-RU" sz="1600" b="1" dirty="0" smtClean="0">
                  <a:solidFill>
                    <a:schemeClr val="bg1">
                      <a:alpha val="99000"/>
                    </a:schemeClr>
                  </a:solidFill>
                </a:rPr>
                <a:t> Интеграция</a:t>
              </a:r>
              <a:endParaRPr lang="en-US" sz="1600" b="1" dirty="0">
                <a:solidFill>
                  <a:schemeClr val="bg1">
                    <a:alpha val="99000"/>
                  </a:schemeClr>
                </a:solidFill>
              </a:endParaRPr>
            </a:p>
          </p:txBody>
        </p:sp>
        <p:sp>
          <p:nvSpPr>
            <p:cNvPr id="16" name="Rectangle 15"/>
            <p:cNvSpPr/>
            <p:nvPr/>
          </p:nvSpPr>
          <p:spPr>
            <a:xfrm>
              <a:off x="3246120" y="2680957"/>
              <a:ext cx="2651760" cy="365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marL="342900" indent="-342900" defTabSz="457200">
                <a:lnSpc>
                  <a:spcPct val="80000"/>
                </a:lnSpc>
                <a:spcBef>
                  <a:spcPts val="600"/>
                </a:spcBef>
                <a:buClr>
                  <a:schemeClr val="accent1"/>
                </a:buClr>
                <a:buSzPct val="100000"/>
                <a:buBlip>
                  <a:blip r:embed="rId3"/>
                </a:buBlip>
              </a:pPr>
              <a:r>
                <a:rPr lang="ru-RU" sz="1600" dirty="0">
                  <a:solidFill>
                    <a:schemeClr val="tx1">
                      <a:lumMod val="85000"/>
                      <a:lumOff val="15000"/>
                    </a:schemeClr>
                  </a:solidFill>
                </a:rPr>
                <a:t>Единое виртуальное имя</a:t>
              </a:r>
              <a:endParaRPr lang="en-US" sz="160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sz="1600" dirty="0">
                  <a:solidFill>
                    <a:schemeClr val="tx1">
                      <a:lumMod val="85000"/>
                      <a:lumOff val="15000"/>
                    </a:schemeClr>
                  </a:solidFill>
                </a:rPr>
                <a:t>Мастер конфигурации</a:t>
              </a:r>
              <a:endParaRPr lang="en-US" sz="160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en-US" sz="1600" dirty="0">
                  <a:solidFill>
                    <a:schemeClr val="tx1">
                      <a:lumMod val="85000"/>
                      <a:lumOff val="15000"/>
                    </a:schemeClr>
                  </a:solidFill>
                </a:rPr>
                <a:t>Dashboard</a:t>
              </a:r>
            </a:p>
            <a:p>
              <a:pPr marL="342900" indent="-342900" defTabSz="457200">
                <a:lnSpc>
                  <a:spcPct val="80000"/>
                </a:lnSpc>
                <a:spcBef>
                  <a:spcPts val="600"/>
                </a:spcBef>
                <a:buClr>
                  <a:schemeClr val="accent1"/>
                </a:buClr>
                <a:buSzPct val="100000"/>
                <a:buBlip>
                  <a:blip r:embed="rId3"/>
                </a:buBlip>
              </a:pPr>
              <a:r>
                <a:rPr lang="ru-RU" sz="1600" dirty="0">
                  <a:solidFill>
                    <a:schemeClr val="tx1">
                      <a:lumMod val="85000"/>
                      <a:lumOff val="15000"/>
                    </a:schemeClr>
                  </a:solidFill>
                </a:rPr>
                <a:t>Интеграция с </a:t>
              </a:r>
              <a:r>
                <a:rPr lang="en-US" sz="1600" dirty="0">
                  <a:solidFill>
                    <a:schemeClr val="tx1">
                      <a:lumMod val="85000"/>
                      <a:lumOff val="15000"/>
                    </a:schemeClr>
                  </a:solidFill>
                </a:rPr>
                <a:t>System Center</a:t>
              </a:r>
            </a:p>
            <a:p>
              <a:pPr marL="342900" indent="-342900" defTabSz="457200">
                <a:lnSpc>
                  <a:spcPct val="80000"/>
                </a:lnSpc>
                <a:spcBef>
                  <a:spcPts val="600"/>
                </a:spcBef>
                <a:buClr>
                  <a:schemeClr val="accent1"/>
                </a:buClr>
                <a:buSzPct val="100000"/>
                <a:buBlip>
                  <a:blip r:embed="rId3"/>
                </a:buBlip>
              </a:pPr>
              <a:r>
                <a:rPr lang="ru-RU" sz="1600" dirty="0">
                  <a:solidFill>
                    <a:schemeClr val="tx1">
                      <a:lumMod val="85000"/>
                      <a:lumOff val="15000"/>
                    </a:schemeClr>
                  </a:solidFill>
                </a:rPr>
                <a:t>Развитые средства диагностики</a:t>
              </a:r>
              <a:endParaRPr lang="en-US" sz="160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sz="1600" dirty="0">
                  <a:solidFill>
                    <a:schemeClr val="tx1">
                      <a:lumMod val="85000"/>
                      <a:lumOff val="15000"/>
                    </a:schemeClr>
                  </a:solidFill>
                </a:rPr>
                <a:t>Синхронизация </a:t>
              </a:r>
              <a:r>
                <a:rPr lang="en-US" sz="1600" dirty="0">
                  <a:solidFill>
                    <a:schemeClr val="tx1">
                      <a:lumMod val="85000"/>
                      <a:lumOff val="15000"/>
                    </a:schemeClr>
                  </a:solidFill>
                </a:rPr>
                <a:t>File-stream</a:t>
              </a:r>
            </a:p>
            <a:p>
              <a:pPr marL="342900" indent="-342900" defTabSz="457200">
                <a:lnSpc>
                  <a:spcPct val="80000"/>
                </a:lnSpc>
                <a:spcBef>
                  <a:spcPts val="600"/>
                </a:spcBef>
                <a:buClr>
                  <a:schemeClr val="accent1"/>
                </a:buClr>
                <a:buSzPct val="100000"/>
                <a:buBlip>
                  <a:blip r:embed="rId3"/>
                </a:buBlip>
              </a:pPr>
              <a:r>
                <a:rPr lang="ru-RU" sz="1600" dirty="0">
                  <a:solidFill>
                    <a:schemeClr val="tx1">
                      <a:lumMod val="85000"/>
                      <a:lumOff val="15000"/>
                    </a:schemeClr>
                  </a:solidFill>
                </a:rPr>
                <a:t>Поддержка репликации</a:t>
              </a:r>
              <a:endParaRPr lang="en-US" sz="1600" dirty="0">
                <a:solidFill>
                  <a:schemeClr val="tx1">
                    <a:lumMod val="85000"/>
                    <a:lumOff val="15000"/>
                  </a:schemeClr>
                </a:solidFill>
              </a:endParaRPr>
            </a:p>
          </p:txBody>
        </p:sp>
      </p:grpSp>
      <p:grpSp>
        <p:nvGrpSpPr>
          <p:cNvPr id="6" name="Group 5"/>
          <p:cNvGrpSpPr/>
          <p:nvPr/>
        </p:nvGrpSpPr>
        <p:grpSpPr>
          <a:xfrm>
            <a:off x="6035039" y="1752599"/>
            <a:ext cx="2651760" cy="4400311"/>
            <a:chOff x="6035039" y="1938247"/>
            <a:chExt cx="2651760" cy="4400310"/>
          </a:xfrm>
        </p:grpSpPr>
        <p:sp>
          <p:nvSpPr>
            <p:cNvPr id="13" name="Rectangle 12"/>
            <p:cNvSpPr/>
            <p:nvPr/>
          </p:nvSpPr>
          <p:spPr>
            <a:xfrm>
              <a:off x="6035039" y="1938247"/>
              <a:ext cx="2651760" cy="652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algn="ctr"/>
              <a:r>
                <a:rPr lang="ru-RU" sz="1600" b="1" dirty="0" smtClean="0">
                  <a:solidFill>
                    <a:schemeClr val="bg1">
                      <a:alpha val="99000"/>
                    </a:schemeClr>
                  </a:solidFill>
                </a:rPr>
                <a:t>Эффективность</a:t>
              </a:r>
              <a:endParaRPr lang="en-US" sz="1600" b="1" dirty="0">
                <a:solidFill>
                  <a:schemeClr val="bg1">
                    <a:alpha val="99000"/>
                  </a:schemeClr>
                </a:solidFill>
              </a:endParaRPr>
            </a:p>
          </p:txBody>
        </p:sp>
        <p:sp>
          <p:nvSpPr>
            <p:cNvPr id="17" name="Rectangle 16"/>
            <p:cNvSpPr/>
            <p:nvPr/>
          </p:nvSpPr>
          <p:spPr>
            <a:xfrm>
              <a:off x="6035039" y="2680957"/>
              <a:ext cx="2651760" cy="365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marL="342900" indent="-342900" defTabSz="457200">
                <a:lnSpc>
                  <a:spcPct val="80000"/>
                </a:lnSpc>
                <a:spcBef>
                  <a:spcPts val="600"/>
                </a:spcBef>
                <a:buClr>
                  <a:schemeClr val="accent1"/>
                </a:buClr>
                <a:buSzPct val="100000"/>
                <a:buBlip>
                  <a:blip r:embed="rId3"/>
                </a:buBlip>
              </a:pPr>
              <a:r>
                <a:rPr lang="ru-RU" dirty="0">
                  <a:solidFill>
                    <a:schemeClr val="tx1">
                      <a:lumMod val="85000"/>
                      <a:lumOff val="15000"/>
                    </a:schemeClr>
                  </a:solidFill>
                </a:rPr>
                <a:t>Активные резервные серверы</a:t>
              </a:r>
              <a:endParaRPr lang="en-US" dirty="0">
                <a:solidFill>
                  <a:schemeClr val="tx1">
                    <a:lumMod val="85000"/>
                    <a:lumOff val="15000"/>
                  </a:schemeClr>
                </a:solidFill>
              </a:endParaRPr>
            </a:p>
            <a:p>
              <a:pPr marL="800100" lvl="1" indent="-342900" defTabSz="457200">
                <a:lnSpc>
                  <a:spcPct val="80000"/>
                </a:lnSpc>
                <a:spcBef>
                  <a:spcPts val="600"/>
                </a:spcBef>
                <a:buClr>
                  <a:schemeClr val="accent1"/>
                </a:buClr>
                <a:buSzPct val="100000"/>
                <a:buBlip>
                  <a:blip r:embed="rId3"/>
                </a:buBlip>
              </a:pPr>
              <a:r>
                <a:rPr lang="en-US" sz="1600" dirty="0">
                  <a:solidFill>
                    <a:schemeClr val="tx1">
                      <a:lumMod val="85000"/>
                      <a:lumOff val="15000"/>
                    </a:schemeClr>
                  </a:solidFill>
                </a:rPr>
                <a:t>Readable</a:t>
              </a:r>
            </a:p>
            <a:p>
              <a:pPr marL="800100" lvl="1" indent="-342900" defTabSz="457200">
                <a:lnSpc>
                  <a:spcPct val="80000"/>
                </a:lnSpc>
                <a:spcBef>
                  <a:spcPts val="600"/>
                </a:spcBef>
                <a:buClr>
                  <a:schemeClr val="accent1"/>
                </a:buClr>
                <a:buSzPct val="100000"/>
                <a:buBlip>
                  <a:blip r:embed="rId3"/>
                </a:buBlip>
              </a:pPr>
              <a:r>
                <a:rPr lang="en-US" sz="1600" dirty="0">
                  <a:solidFill>
                    <a:schemeClr val="tx1">
                      <a:lumMod val="85000"/>
                      <a:lumOff val="15000"/>
                    </a:schemeClr>
                  </a:solidFill>
                </a:rPr>
                <a:t>Backup</a:t>
              </a:r>
            </a:p>
            <a:p>
              <a:pPr marL="342900" indent="-342900" defTabSz="457200">
                <a:lnSpc>
                  <a:spcPct val="80000"/>
                </a:lnSpc>
                <a:spcBef>
                  <a:spcPts val="600"/>
                </a:spcBef>
                <a:buClr>
                  <a:schemeClr val="accent1"/>
                </a:buClr>
                <a:buSzPct val="100000"/>
                <a:buBlip>
                  <a:blip r:embed="rId3"/>
                </a:buBlip>
              </a:pPr>
              <a:r>
                <a:rPr lang="ru-RU" dirty="0">
                  <a:solidFill>
                    <a:schemeClr val="tx1">
                      <a:lumMod val="85000"/>
                      <a:lumOff val="15000"/>
                    </a:schemeClr>
                  </a:solidFill>
                </a:rPr>
                <a:t>Автоматизация средствами</a:t>
              </a:r>
              <a:r>
                <a:rPr lang="en-US" dirty="0">
                  <a:solidFill>
                    <a:schemeClr val="tx1">
                      <a:lumMod val="85000"/>
                      <a:lumOff val="15000"/>
                    </a:schemeClr>
                  </a:solidFill>
                </a:rPr>
                <a:t/>
              </a:r>
              <a:br>
                <a:rPr lang="en-US" dirty="0">
                  <a:solidFill>
                    <a:schemeClr val="tx1">
                      <a:lumMod val="85000"/>
                      <a:lumOff val="15000"/>
                    </a:schemeClr>
                  </a:solidFill>
                </a:rPr>
              </a:br>
              <a:r>
                <a:rPr lang="en-US" dirty="0">
                  <a:solidFill>
                    <a:schemeClr val="tx1">
                      <a:lumMod val="85000"/>
                      <a:lumOff val="15000"/>
                    </a:schemeClr>
                  </a:solidFill>
                </a:rPr>
                <a:t>power-shell</a:t>
              </a:r>
            </a:p>
          </p:txBody>
        </p:sp>
      </p:grpSp>
    </p:spTree>
    <p:extLst>
      <p:ext uri="{BB962C8B-B14F-4D97-AF65-F5344CB8AC3E}">
        <p14:creationId xmlns:p14="http://schemas.microsoft.com/office/powerpoint/2010/main" val="223937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027542" y="2626241"/>
            <a:ext cx="1082131" cy="963257"/>
            <a:chOff x="3870869" y="2706478"/>
            <a:chExt cx="1082131" cy="963257"/>
          </a:xfrm>
          <a:solidFill>
            <a:schemeClr val="accent1"/>
          </a:solidFill>
        </p:grpSpPr>
        <p:pic>
          <p:nvPicPr>
            <p:cNvPr id="9" name="Picture 2" descr="C:\Users\adi\Pictures\Artwork_Imagery\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3843" y="2807266"/>
              <a:ext cx="819157" cy="862469"/>
            </a:xfrm>
            <a:prstGeom prst="rect">
              <a:avLst/>
            </a:prstGeom>
            <a:grpFill/>
            <a:ln>
              <a:solidFill>
                <a:schemeClr val="tx1"/>
              </a:solidFill>
            </a:ln>
            <a:extLst/>
          </p:spPr>
        </p:pic>
        <p:sp>
          <p:nvSpPr>
            <p:cNvPr id="21" name="Can 20"/>
            <p:cNvSpPr/>
            <p:nvPr/>
          </p:nvSpPr>
          <p:spPr bwMode="auto">
            <a:xfrm>
              <a:off x="3870869" y="2706478"/>
              <a:ext cx="495769" cy="503812"/>
            </a:xfrm>
            <a:prstGeom prst="can">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5760" rIns="0" bIns="0" numCol="1" spcCol="0" rtlCol="0" fromWordArt="0" anchor="b" anchorCtr="0" forceAA="0" compatLnSpc="1">
              <a:prstTxWarp prst="textNoShape">
                <a:avLst/>
              </a:prstTxWarp>
              <a:noAutofit/>
            </a:bodyPr>
            <a:lstStyle/>
            <a:p>
              <a:pPr algn="ctr">
                <a:lnSpc>
                  <a:spcPct val="90000"/>
                </a:lnSpc>
              </a:pPr>
              <a:r>
                <a:rPr lang="en-US" sz="1100" dirty="0">
                  <a:solidFill>
                    <a:schemeClr val="tx1"/>
                  </a:solidFill>
                </a:rPr>
                <a:t>HR</a:t>
              </a:r>
            </a:p>
            <a:p>
              <a:pPr algn="ctr">
                <a:lnSpc>
                  <a:spcPct val="90000"/>
                </a:lnSpc>
              </a:pPr>
              <a:r>
                <a:rPr lang="en-US" sz="1100" dirty="0">
                  <a:solidFill>
                    <a:schemeClr val="tx1"/>
                  </a:solidFill>
                </a:rPr>
                <a:t>DB</a:t>
              </a:r>
            </a:p>
          </p:txBody>
        </p:sp>
      </p:grpSp>
      <p:sp>
        <p:nvSpPr>
          <p:cNvPr id="4" name="Title 3"/>
          <p:cNvSpPr>
            <a:spLocks noGrp="1"/>
          </p:cNvSpPr>
          <p:nvPr>
            <p:ph type="title"/>
          </p:nvPr>
        </p:nvSpPr>
        <p:spPr/>
        <p:txBody>
          <a:bodyPr/>
          <a:lstStyle/>
          <a:p>
            <a:r>
              <a:rPr lang="ru-RU" dirty="0" smtClean="0"/>
              <a:t>Переход при сбое</a:t>
            </a:r>
            <a:endParaRPr lang="en-US" dirty="0"/>
          </a:p>
        </p:txBody>
      </p:sp>
      <p:sp>
        <p:nvSpPr>
          <p:cNvPr id="5" name="Rectangle 4"/>
          <p:cNvSpPr/>
          <p:nvPr/>
        </p:nvSpPr>
        <p:spPr>
          <a:xfrm>
            <a:off x="304800" y="1075492"/>
            <a:ext cx="8610600" cy="6771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spAutoFit/>
          </a:bodyPr>
          <a:lstStyle/>
          <a:p>
            <a:pPr lvl="0"/>
            <a:r>
              <a:rPr lang="en-US" sz="1600" dirty="0">
                <a:solidFill>
                  <a:schemeClr val="bg1">
                    <a:alpha val="99000"/>
                  </a:schemeClr>
                </a:solidFill>
              </a:rPr>
              <a:t>Availability Groups Listener </a:t>
            </a:r>
            <a:r>
              <a:rPr lang="ru-RU" sz="1600" dirty="0" smtClean="0">
                <a:solidFill>
                  <a:schemeClr val="bg1">
                    <a:alpha val="99000"/>
                  </a:schemeClr>
                </a:solidFill>
              </a:rPr>
              <a:t>позволяет приложению переходит</a:t>
            </a:r>
            <a:r>
              <a:rPr lang="ru-RU" sz="1600" dirty="0">
                <a:solidFill>
                  <a:schemeClr val="bg1">
                    <a:alpha val="99000"/>
                  </a:schemeClr>
                </a:solidFill>
              </a:rPr>
              <a:t>ь</a:t>
            </a:r>
            <a:r>
              <a:rPr lang="ru-RU" sz="1600" dirty="0" smtClean="0">
                <a:solidFill>
                  <a:schemeClr val="bg1">
                    <a:alpha val="99000"/>
                  </a:schemeClr>
                </a:solidFill>
              </a:rPr>
              <a:t> на любой резервный сервер</a:t>
            </a:r>
            <a:endParaRPr lang="en-US" sz="1600" dirty="0">
              <a:solidFill>
                <a:schemeClr val="bg1">
                  <a:alpha val="99000"/>
                </a:schemeClr>
              </a:solidFill>
            </a:endParaRPr>
          </a:p>
        </p:txBody>
      </p:sp>
      <p:sp>
        <p:nvSpPr>
          <p:cNvPr id="6" name="Rectangle 5"/>
          <p:cNvSpPr/>
          <p:nvPr/>
        </p:nvSpPr>
        <p:spPr>
          <a:xfrm>
            <a:off x="457200" y="1607338"/>
            <a:ext cx="8238087" cy="28884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5448" tIns="182880" bIns="182880" rtlCol="0" anchor="t">
            <a:noAutofit/>
          </a:bodyPr>
          <a:lstStyle/>
          <a:p>
            <a:pPr>
              <a:lnSpc>
                <a:spcPct val="90000"/>
              </a:lnSpc>
              <a:spcBef>
                <a:spcPts val="1200"/>
              </a:spcBef>
            </a:pPr>
            <a:r>
              <a:rPr lang="ru-RU" sz="1400" dirty="0" smtClean="0">
                <a:solidFill>
                  <a:schemeClr val="bg1">
                    <a:alpha val="99000"/>
                  </a:schemeClr>
                </a:solidFill>
              </a:rPr>
              <a:t>Приложение восстанавливает соединение, пользуясь виртуальным именем</a:t>
            </a:r>
            <a:endParaRPr lang="en-US" sz="1400" dirty="0">
              <a:solidFill>
                <a:schemeClr val="bg1">
                  <a:alpha val="99000"/>
                </a:schemeClr>
              </a:solidFill>
            </a:endParaRPr>
          </a:p>
        </p:txBody>
      </p:sp>
      <p:sp>
        <p:nvSpPr>
          <p:cNvPr id="7" name="Rectangle 6"/>
          <p:cNvSpPr/>
          <p:nvPr/>
        </p:nvSpPr>
        <p:spPr>
          <a:xfrm>
            <a:off x="609600" y="2002968"/>
            <a:ext cx="7924800" cy="2209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09600" y="2202619"/>
            <a:ext cx="2468880" cy="338554"/>
          </a:xfrm>
          <a:prstGeom prst="rect">
            <a:avLst/>
          </a:prstGeom>
        </p:spPr>
        <p:txBody>
          <a:bodyPr wrap="square" anchor="ctr">
            <a:spAutoFit/>
          </a:bodyPr>
          <a:lstStyle/>
          <a:p>
            <a:pPr algn="ctr"/>
            <a:r>
              <a:rPr lang="en-US" sz="1600" b="1" dirty="0" err="1">
                <a:solidFill>
                  <a:schemeClr val="accent1">
                    <a:alpha val="99000"/>
                  </a:schemeClr>
                </a:solidFill>
              </a:rPr>
              <a:t>ServerA</a:t>
            </a:r>
            <a:endParaRPr lang="en-US" sz="1600" b="1" dirty="0">
              <a:solidFill>
                <a:schemeClr val="accent1">
                  <a:alpha val="99000"/>
                </a:schemeClr>
              </a:solidFill>
            </a:endParaRPr>
          </a:p>
        </p:txBody>
      </p:sp>
      <p:sp>
        <p:nvSpPr>
          <p:cNvPr id="12" name="Rectangle 11"/>
          <p:cNvSpPr/>
          <p:nvPr/>
        </p:nvSpPr>
        <p:spPr>
          <a:xfrm>
            <a:off x="3334165" y="2202619"/>
            <a:ext cx="2468880" cy="338554"/>
          </a:xfrm>
          <a:prstGeom prst="rect">
            <a:avLst/>
          </a:prstGeom>
        </p:spPr>
        <p:txBody>
          <a:bodyPr wrap="square" anchor="ctr">
            <a:spAutoFit/>
          </a:bodyPr>
          <a:lstStyle/>
          <a:p>
            <a:pPr algn="ctr"/>
            <a:r>
              <a:rPr lang="en-US" sz="1600" b="1" dirty="0" err="1">
                <a:solidFill>
                  <a:schemeClr val="accent1">
                    <a:alpha val="99000"/>
                  </a:schemeClr>
                </a:solidFill>
              </a:rPr>
              <a:t>ServerB</a:t>
            </a:r>
            <a:endParaRPr lang="en-US" sz="1600" b="1" dirty="0">
              <a:solidFill>
                <a:schemeClr val="accent1">
                  <a:alpha val="99000"/>
                </a:schemeClr>
              </a:solidFill>
            </a:endParaRPr>
          </a:p>
        </p:txBody>
      </p:sp>
      <p:sp>
        <p:nvSpPr>
          <p:cNvPr id="13" name="Rectangle 12"/>
          <p:cNvSpPr/>
          <p:nvPr/>
        </p:nvSpPr>
        <p:spPr>
          <a:xfrm>
            <a:off x="6058730" y="2202619"/>
            <a:ext cx="2468880" cy="338554"/>
          </a:xfrm>
          <a:prstGeom prst="rect">
            <a:avLst/>
          </a:prstGeom>
        </p:spPr>
        <p:txBody>
          <a:bodyPr wrap="square" anchor="ctr">
            <a:spAutoFit/>
          </a:bodyPr>
          <a:lstStyle/>
          <a:p>
            <a:pPr algn="ctr"/>
            <a:r>
              <a:rPr lang="en-US" sz="1600" b="1" dirty="0" err="1">
                <a:solidFill>
                  <a:schemeClr val="accent1">
                    <a:alpha val="99000"/>
                  </a:schemeClr>
                </a:solidFill>
              </a:rPr>
              <a:t>ServerC</a:t>
            </a:r>
            <a:endParaRPr lang="en-US" sz="1600" b="1" dirty="0">
              <a:solidFill>
                <a:schemeClr val="accent1">
                  <a:alpha val="99000"/>
                </a:schemeClr>
              </a:solidFill>
            </a:endParaRPr>
          </a:p>
        </p:txBody>
      </p:sp>
      <p:sp>
        <p:nvSpPr>
          <p:cNvPr id="14" name="Rectangle 13"/>
          <p:cNvSpPr/>
          <p:nvPr/>
        </p:nvSpPr>
        <p:spPr>
          <a:xfrm>
            <a:off x="609600" y="3730825"/>
            <a:ext cx="2468880" cy="307777"/>
          </a:xfrm>
          <a:prstGeom prst="rect">
            <a:avLst/>
          </a:prstGeom>
        </p:spPr>
        <p:txBody>
          <a:bodyPr wrap="square" anchor="ctr">
            <a:spAutoFit/>
          </a:bodyPr>
          <a:lstStyle/>
          <a:p>
            <a:pPr algn="ctr"/>
            <a:r>
              <a:rPr lang="en-US" sz="1400" dirty="0"/>
              <a:t>Primary</a:t>
            </a:r>
          </a:p>
        </p:txBody>
      </p:sp>
      <p:sp>
        <p:nvSpPr>
          <p:cNvPr id="15" name="Rectangle 14"/>
          <p:cNvSpPr/>
          <p:nvPr/>
        </p:nvSpPr>
        <p:spPr>
          <a:xfrm>
            <a:off x="3334165" y="3730825"/>
            <a:ext cx="2468880" cy="307777"/>
          </a:xfrm>
          <a:prstGeom prst="rect">
            <a:avLst/>
          </a:prstGeom>
        </p:spPr>
        <p:txBody>
          <a:bodyPr wrap="square" anchor="ctr">
            <a:spAutoFit/>
          </a:bodyPr>
          <a:lstStyle/>
          <a:p>
            <a:pPr algn="ctr"/>
            <a:r>
              <a:rPr lang="en-US" sz="1400" dirty="0"/>
              <a:t>Secondary</a:t>
            </a:r>
          </a:p>
        </p:txBody>
      </p:sp>
      <p:sp>
        <p:nvSpPr>
          <p:cNvPr id="16" name="Rectangle 15"/>
          <p:cNvSpPr/>
          <p:nvPr/>
        </p:nvSpPr>
        <p:spPr>
          <a:xfrm>
            <a:off x="6058730" y="3730825"/>
            <a:ext cx="2468880" cy="307777"/>
          </a:xfrm>
          <a:prstGeom prst="rect">
            <a:avLst/>
          </a:prstGeom>
        </p:spPr>
        <p:txBody>
          <a:bodyPr wrap="square" anchor="ctr">
            <a:spAutoFit/>
          </a:bodyPr>
          <a:lstStyle/>
          <a:p>
            <a:pPr algn="ctr"/>
            <a:r>
              <a:rPr lang="en-US" sz="1400" dirty="0"/>
              <a:t>Secondary</a:t>
            </a:r>
          </a:p>
        </p:txBody>
      </p:sp>
      <p:pic>
        <p:nvPicPr>
          <p:cNvPr id="2050" name="Picture 2" descr="C:\Users\adi\Pictures\Artwork_Imagery\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585" y="2698552"/>
            <a:ext cx="819157" cy="862469"/>
          </a:xfrm>
          <a:prstGeom prst="rect">
            <a:avLst/>
          </a:prstGeom>
          <a:solidFill>
            <a:srgbClr val="C00000"/>
          </a:solidFill>
          <a:ln>
            <a:solidFill>
              <a:schemeClr val="tx1"/>
            </a:solidFill>
          </a:ln>
          <a:extLst/>
        </p:spPr>
      </p:pic>
      <p:sp>
        <p:nvSpPr>
          <p:cNvPr id="11" name="Multiply 10"/>
          <p:cNvSpPr/>
          <p:nvPr/>
        </p:nvSpPr>
        <p:spPr>
          <a:xfrm>
            <a:off x="1043941" y="2954990"/>
            <a:ext cx="533400" cy="494751"/>
          </a:xfrm>
          <a:prstGeom prst="mathMultipl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Can 17"/>
          <p:cNvSpPr/>
          <p:nvPr/>
        </p:nvSpPr>
        <p:spPr bwMode="auto">
          <a:xfrm>
            <a:off x="2037891" y="2625974"/>
            <a:ext cx="495769" cy="503812"/>
          </a:xfrm>
          <a:prstGeom prst="can">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5760" rIns="0" bIns="0" numCol="1" spcCol="0" rtlCol="0" fromWordArt="0" anchor="b" anchorCtr="0" forceAA="0" compatLnSpc="1">
            <a:prstTxWarp prst="textNoShape">
              <a:avLst/>
            </a:prstTxWarp>
            <a:noAutofit/>
          </a:bodyPr>
          <a:lstStyle/>
          <a:p>
            <a:pPr algn="ctr">
              <a:lnSpc>
                <a:spcPct val="90000"/>
              </a:lnSpc>
            </a:pPr>
            <a:r>
              <a:rPr lang="en-US" sz="1100" dirty="0">
                <a:solidFill>
                  <a:schemeClr val="tx1"/>
                </a:solidFill>
              </a:rPr>
              <a:t>HR</a:t>
            </a:r>
          </a:p>
          <a:p>
            <a:pPr algn="ctr">
              <a:lnSpc>
                <a:spcPct val="90000"/>
              </a:lnSpc>
            </a:pPr>
            <a:r>
              <a:rPr lang="en-US" sz="1100" dirty="0">
                <a:solidFill>
                  <a:schemeClr val="tx1"/>
                </a:solidFill>
              </a:rPr>
              <a:t>DB</a:t>
            </a:r>
          </a:p>
        </p:txBody>
      </p:sp>
      <p:grpSp>
        <p:nvGrpSpPr>
          <p:cNvPr id="24" name="Group 23"/>
          <p:cNvGrpSpPr/>
          <p:nvPr/>
        </p:nvGrpSpPr>
        <p:grpSpPr>
          <a:xfrm>
            <a:off x="6759649" y="2626241"/>
            <a:ext cx="1067042" cy="963257"/>
            <a:chOff x="6933958" y="2706478"/>
            <a:chExt cx="1067042" cy="963257"/>
          </a:xfrm>
          <a:solidFill>
            <a:schemeClr val="accent1"/>
          </a:solidFill>
        </p:grpSpPr>
        <p:pic>
          <p:nvPicPr>
            <p:cNvPr id="10" name="Picture 2" descr="C:\Users\adi\Pictures\Artwork_Imagery\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81843" y="2807266"/>
              <a:ext cx="819157" cy="862469"/>
            </a:xfrm>
            <a:prstGeom prst="rect">
              <a:avLst/>
            </a:prstGeom>
            <a:grpFill/>
            <a:ln>
              <a:solidFill>
                <a:schemeClr val="tx1"/>
              </a:solidFill>
            </a:ln>
            <a:extLst/>
          </p:spPr>
        </p:pic>
        <p:sp>
          <p:nvSpPr>
            <p:cNvPr id="22" name="Can 21"/>
            <p:cNvSpPr/>
            <p:nvPr/>
          </p:nvSpPr>
          <p:spPr bwMode="auto">
            <a:xfrm>
              <a:off x="6933958" y="2706478"/>
              <a:ext cx="495769" cy="503812"/>
            </a:xfrm>
            <a:prstGeom prst="can">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5760" rIns="0" bIns="0" numCol="1" spcCol="0" rtlCol="0" fromWordArt="0" anchor="b" anchorCtr="0" forceAA="0" compatLnSpc="1">
              <a:prstTxWarp prst="textNoShape">
                <a:avLst/>
              </a:prstTxWarp>
              <a:noAutofit/>
            </a:bodyPr>
            <a:lstStyle/>
            <a:p>
              <a:pPr algn="ctr">
                <a:lnSpc>
                  <a:spcPct val="90000"/>
                </a:lnSpc>
              </a:pPr>
              <a:r>
                <a:rPr lang="en-US" sz="1100" dirty="0">
                  <a:solidFill>
                    <a:schemeClr val="tx1"/>
                  </a:solidFill>
                </a:rPr>
                <a:t>HR</a:t>
              </a:r>
            </a:p>
            <a:p>
              <a:pPr algn="ctr">
                <a:lnSpc>
                  <a:spcPct val="90000"/>
                </a:lnSpc>
              </a:pPr>
              <a:r>
                <a:rPr lang="en-US" sz="1100" dirty="0">
                  <a:solidFill>
                    <a:schemeClr val="tx1"/>
                  </a:solidFill>
                </a:rPr>
                <a:t>DB</a:t>
              </a:r>
            </a:p>
          </p:txBody>
        </p:sp>
      </p:grpSp>
      <p:sp>
        <p:nvSpPr>
          <p:cNvPr id="26" name="Content Placeholder 8"/>
          <p:cNvSpPr txBox="1">
            <a:spLocks/>
          </p:cNvSpPr>
          <p:nvPr/>
        </p:nvSpPr>
        <p:spPr>
          <a:xfrm>
            <a:off x="472477" y="4473869"/>
            <a:ext cx="8243180" cy="414216"/>
          </a:xfrm>
          <a:prstGeom prst="rect">
            <a:avLst/>
          </a:prstGeom>
        </p:spPr>
        <p:txBody>
          <a:bodyPr vert="horz" wrap="square" lIns="91440" tIns="45720" rIns="91440" bIns="45720" rtlCol="0" anchor="ctr">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defTabSz="914363">
              <a:lnSpc>
                <a:spcPts val="2800"/>
              </a:lnSpc>
              <a:spcAft>
                <a:spcPts val="600"/>
              </a:spcAft>
              <a:buClr>
                <a:srgbClr val="FFFFFF"/>
              </a:buClr>
              <a:buSzPct val="60000"/>
              <a:buNone/>
            </a:pPr>
            <a:r>
              <a:rPr lang="ru-RU" sz="1800" dirty="0" smtClean="0"/>
              <a:t>Приложение пытается восстановить соединение после перехода</a:t>
            </a:r>
            <a:endParaRPr lang="en-US" sz="1800" dirty="0"/>
          </a:p>
        </p:txBody>
      </p:sp>
      <p:sp>
        <p:nvSpPr>
          <p:cNvPr id="28" name="TextBox 27"/>
          <p:cNvSpPr txBox="1"/>
          <p:nvPr/>
        </p:nvSpPr>
        <p:spPr>
          <a:xfrm>
            <a:off x="457200" y="5022864"/>
            <a:ext cx="3048000" cy="1301736"/>
          </a:xfrm>
          <a:prstGeom prst="rect">
            <a:avLst/>
          </a:prstGeom>
          <a:noFill/>
        </p:spPr>
        <p:txBody>
          <a:bodyPr wrap="square" rtlCol="0" anchor="ctr">
            <a:noAutofit/>
          </a:bodyPr>
          <a:lstStyle/>
          <a:p>
            <a:pPr marL="0" lvl="1" defTabSz="914363">
              <a:lnSpc>
                <a:spcPts val="2800"/>
              </a:lnSpc>
              <a:spcBef>
                <a:spcPct val="20000"/>
              </a:spcBef>
              <a:spcAft>
                <a:spcPts val="600"/>
              </a:spcAft>
              <a:buClr>
                <a:srgbClr val="FFFFFF"/>
              </a:buClr>
              <a:buSzPct val="60000"/>
            </a:pPr>
            <a:r>
              <a:rPr lang="en-US" sz="1400" dirty="0" smtClean="0"/>
              <a:t>server </a:t>
            </a:r>
            <a:r>
              <a:rPr lang="en-US" sz="1400" dirty="0" err="1" smtClean="0"/>
              <a:t>HR_Listener</a:t>
            </a:r>
            <a:r>
              <a:rPr lang="en-US" sz="1400" dirty="0"/>
              <a:t>;-catalog HRDB</a:t>
            </a:r>
          </a:p>
        </p:txBody>
      </p:sp>
      <p:sp>
        <p:nvSpPr>
          <p:cNvPr id="29" name="TextBox 28"/>
          <p:cNvSpPr txBox="1"/>
          <p:nvPr/>
        </p:nvSpPr>
        <p:spPr>
          <a:xfrm>
            <a:off x="5638800" y="4800600"/>
            <a:ext cx="3048000" cy="1301736"/>
          </a:xfrm>
          <a:prstGeom prst="rect">
            <a:avLst/>
          </a:prstGeom>
          <a:noFill/>
        </p:spPr>
        <p:txBody>
          <a:bodyPr wrap="square" rtlCol="0" anchor="ctr">
            <a:noAutofit/>
          </a:bodyPr>
          <a:lstStyle/>
          <a:p>
            <a:pPr marL="0" lvl="1" defTabSz="914363">
              <a:spcBef>
                <a:spcPct val="20000"/>
              </a:spcBef>
              <a:spcAft>
                <a:spcPts val="600"/>
              </a:spcAft>
              <a:buClr>
                <a:srgbClr val="FFFFFF"/>
              </a:buClr>
              <a:buSzPct val="60000"/>
            </a:pPr>
            <a:r>
              <a:rPr lang="ru-RU" sz="1400" dirty="0" smtClean="0"/>
              <a:t>После завершения перехода и подъема </a:t>
            </a:r>
            <a:r>
              <a:rPr lang="en-US" sz="1400" dirty="0" smtClean="0"/>
              <a:t>listener </a:t>
            </a:r>
            <a:r>
              <a:rPr lang="ru-RU" sz="1400" dirty="0" smtClean="0"/>
              <a:t>восстанавливается соединение к новому </a:t>
            </a:r>
            <a:r>
              <a:rPr lang="en-US" sz="1400" dirty="0" smtClean="0"/>
              <a:t>primary</a:t>
            </a:r>
            <a:endParaRPr lang="en-US" sz="1400" dirty="0"/>
          </a:p>
        </p:txBody>
      </p:sp>
      <p:grpSp>
        <p:nvGrpSpPr>
          <p:cNvPr id="2" name="Group 1"/>
          <p:cNvGrpSpPr/>
          <p:nvPr/>
        </p:nvGrpSpPr>
        <p:grpSpPr>
          <a:xfrm>
            <a:off x="1927409" y="3166497"/>
            <a:ext cx="716733" cy="423267"/>
            <a:chOff x="1927407" y="3166496"/>
            <a:chExt cx="716733" cy="423267"/>
          </a:xfrm>
        </p:grpSpPr>
        <p:sp>
          <p:nvSpPr>
            <p:cNvPr id="19" name="Rounded Rectangle 18"/>
            <p:cNvSpPr/>
            <p:nvPr/>
          </p:nvSpPr>
          <p:spPr bwMode="auto">
            <a:xfrm>
              <a:off x="1927407" y="3396485"/>
              <a:ext cx="716733" cy="193278"/>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100" dirty="0">
                  <a:solidFill>
                    <a:schemeClr val="tx1"/>
                  </a:solidFill>
                </a:rPr>
                <a:t>HR_VNN</a:t>
              </a:r>
            </a:p>
          </p:txBody>
        </p:sp>
        <p:sp>
          <p:nvSpPr>
            <p:cNvPr id="20" name="Rounded Rectangle 19"/>
            <p:cNvSpPr/>
            <p:nvPr/>
          </p:nvSpPr>
          <p:spPr bwMode="auto">
            <a:xfrm>
              <a:off x="1927407" y="3166496"/>
              <a:ext cx="716733" cy="193278"/>
            </a:xfrm>
            <a:prstGeom prst="roundRect">
              <a:avLst/>
            </a:prstGeom>
            <a:solidFill>
              <a:schemeClr val="bg2">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90000"/>
                </a:lnSpc>
              </a:pPr>
              <a:r>
                <a:rPr lang="en-US" sz="1100" dirty="0">
                  <a:solidFill>
                    <a:schemeClr val="tx1"/>
                  </a:solidFill>
                </a:rPr>
                <a:t>AG_HR</a:t>
              </a:r>
            </a:p>
          </p:txBody>
        </p:sp>
      </p:grpSp>
      <p:sp>
        <p:nvSpPr>
          <p:cNvPr id="30" name="Rectangle 29"/>
          <p:cNvSpPr/>
          <p:nvPr/>
        </p:nvSpPr>
        <p:spPr>
          <a:xfrm>
            <a:off x="3334165" y="3730825"/>
            <a:ext cx="2468880" cy="307777"/>
          </a:xfrm>
          <a:prstGeom prst="rect">
            <a:avLst/>
          </a:prstGeom>
        </p:spPr>
        <p:txBody>
          <a:bodyPr wrap="square" anchor="ctr">
            <a:spAutoFit/>
          </a:bodyPr>
          <a:lstStyle/>
          <a:p>
            <a:pPr algn="ctr"/>
            <a:r>
              <a:rPr lang="en-US" sz="1400" dirty="0" smtClean="0"/>
              <a:t>Primary</a:t>
            </a:r>
            <a:endParaRPr lang="en-US" sz="1400" dirty="0"/>
          </a:p>
        </p:txBody>
      </p:sp>
    </p:spTree>
    <p:extLst>
      <p:ext uri="{BB962C8B-B14F-4D97-AF65-F5344CB8AC3E}">
        <p14:creationId xmlns:p14="http://schemas.microsoft.com/office/powerpoint/2010/main" val="2092976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xit" presetSubtype="0" fill="hold" grpId="0" nodeType="withEffect">
                                  <p:stCondLst>
                                    <p:cond delay="0"/>
                                  </p:stCondLst>
                                  <p:childTnLst>
                                    <p:animEffect transition="out" filter="fade">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5"/>
                                        </p:tgtEl>
                                      </p:cBhvr>
                                    </p:animEffect>
                                    <p:set>
                                      <p:cBhvr>
                                        <p:cTn id="16" dur="1" fill="hold">
                                          <p:stCondLst>
                                            <p:cond delay="499"/>
                                          </p:stCondLst>
                                        </p:cTn>
                                        <p:tgtEl>
                                          <p:spTgt spid="15"/>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6"/>
                                        </p:tgtEl>
                                      </p:cBhvr>
                                    </p:animEffect>
                                    <p:set>
                                      <p:cBhvr>
                                        <p:cTn id="19" dur="1" fill="hold">
                                          <p:stCondLst>
                                            <p:cond delay="499"/>
                                          </p:stCondLst>
                                        </p:cTn>
                                        <p:tgtEl>
                                          <p:spTgt spid="1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0 -7.51793E-7 L 0.2 -0.0037 " pathEditMode="relative" rAng="0" ptsTypes="AA">
                                      <p:cBhvr>
                                        <p:cTn id="23" dur="2000" fill="hold"/>
                                        <p:tgtEl>
                                          <p:spTgt spid="2"/>
                                        </p:tgtEl>
                                        <p:attrNameLst>
                                          <p:attrName>ppt_x</p:attrName>
                                          <p:attrName>ppt_y</p:attrName>
                                        </p:attrNameLst>
                                      </p:cBhvr>
                                      <p:rCtr x="10000" y="-185"/>
                                    </p:animMotion>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26"/>
                                        </p:tgtEl>
                                      </p:cBhvr>
                                    </p:animEffect>
                                    <p:set>
                                      <p:cBhvr>
                                        <p:cTn id="35" dur="1" fill="hold">
                                          <p:stCondLst>
                                            <p:cond delay="499"/>
                                          </p:stCondLst>
                                        </p:cTn>
                                        <p:tgtEl>
                                          <p:spTgt spid="26"/>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6" grpId="1"/>
      <p:bldP spid="11" grpId="0" animBg="1"/>
      <p:bldP spid="26" grpId="0"/>
      <p:bldP spid="26" grpId="1"/>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Availability Group - </a:t>
            </a:r>
            <a:r>
              <a:rPr lang="ru-RU" dirty="0" smtClean="0"/>
              <a:t>архитектура</a:t>
            </a:r>
            <a:endParaRPr lang="en-US" dirty="0"/>
          </a:p>
        </p:txBody>
      </p:sp>
      <p:pic>
        <p:nvPicPr>
          <p:cNvPr id="4" name="Picture 3" descr="C:\Users\gopala\Pictures\DVD_ART35\Artwork_Imagery\Icons - Illustrations\_WINDOWS VISTA ICONS\Servers computer.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27856" y="1980577"/>
            <a:ext cx="1188381" cy="815589"/>
          </a:xfrm>
          <a:prstGeom prst="rect">
            <a:avLst/>
          </a:prstGeom>
          <a:ln>
            <a:headEnd type="none" w="med" len="med"/>
            <a:tailEnd type="none" w="med" len="med"/>
          </a:ln>
          <a:extLst>
            <a:ext uri="{909E8E84-426E-40DD-AFC4-6F175D3DCCD1}">
              <a14:hiddenFill xmlns:a14="http://schemas.microsoft.com/office/drawing/2010/main">
                <a:solidFill>
                  <a:srgbClr val="FFFFFF"/>
                </a:solidFill>
              </a14:hiddenFill>
            </a:ext>
          </a:extLst>
        </p:spPr>
      </p:pic>
      <p:pic>
        <p:nvPicPr>
          <p:cNvPr id="6" name="Picture 5" descr="C:\Users\gopala\Pictures\DVD_ART35\Artwork_Imagery\Icons - Illustrations\_WINDOWS VISTA ICONS\Servers computer.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44087" y="1980577"/>
            <a:ext cx="1188381" cy="815589"/>
          </a:xfrm>
          <a:prstGeom prst="rect">
            <a:avLst/>
          </a:prstGeom>
          <a:ln>
            <a:headEnd type="none" w="med" len="med"/>
            <a:tailEnd type="none" w="med" len="med"/>
          </a:ln>
          <a:extLst>
            <a:ext uri="{909E8E84-426E-40DD-AFC4-6F175D3DCCD1}">
              <a14:hiddenFill xmlns:a14="http://schemas.microsoft.com/office/drawing/2010/main">
                <a:solidFill>
                  <a:srgbClr val="FFFFFF"/>
                </a:solidFill>
              </a14:hiddenFill>
            </a:ext>
          </a:extLst>
        </p:spPr>
      </p:pic>
      <p:sp>
        <p:nvSpPr>
          <p:cNvPr id="19" name="Rounded Rectangle 18"/>
          <p:cNvSpPr/>
          <p:nvPr/>
        </p:nvSpPr>
        <p:spPr bwMode="auto">
          <a:xfrm>
            <a:off x="927857" y="1379768"/>
            <a:ext cx="6751690" cy="470252"/>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bg1"/>
                </a:solidFill>
                <a:effectLst>
                  <a:outerShdw blurRad="38100" dist="38100" dir="2700000" algn="tl">
                    <a:srgbClr val="000000">
                      <a:alpha val="43137"/>
                    </a:srgbClr>
                  </a:outerShdw>
                </a:effectLst>
                <a:latin typeface="Segoe" pitchFamily="34" charset="0"/>
              </a:rPr>
              <a:t>Windows Server Failover Cluster</a:t>
            </a:r>
          </a:p>
        </p:txBody>
      </p:sp>
      <p:grpSp>
        <p:nvGrpSpPr>
          <p:cNvPr id="27" name="Group 26"/>
          <p:cNvGrpSpPr/>
          <p:nvPr/>
        </p:nvGrpSpPr>
        <p:grpSpPr>
          <a:xfrm>
            <a:off x="1749032" y="2697644"/>
            <a:ext cx="5199986" cy="721501"/>
            <a:chOff x="1681865" y="2298775"/>
            <a:chExt cx="5199986" cy="721501"/>
          </a:xfrm>
        </p:grpSpPr>
        <p:cxnSp>
          <p:nvCxnSpPr>
            <p:cNvPr id="22" name="Straight Arrow Connector 21"/>
            <p:cNvCxnSpPr/>
            <p:nvPr/>
          </p:nvCxnSpPr>
          <p:spPr>
            <a:xfrm>
              <a:off x="4602431" y="3018096"/>
              <a:ext cx="227942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4" name="Straight Arrow Connector 23"/>
            <p:cNvCxnSpPr/>
            <p:nvPr/>
          </p:nvCxnSpPr>
          <p:spPr>
            <a:xfrm flipH="1">
              <a:off x="1681865" y="3020276"/>
              <a:ext cx="224843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5" name="TextBox 24"/>
            <p:cNvSpPr txBox="1"/>
            <p:nvPr/>
          </p:nvSpPr>
          <p:spPr>
            <a:xfrm>
              <a:off x="1892291" y="2298775"/>
              <a:ext cx="2172198" cy="523220"/>
            </a:xfrm>
            <a:prstGeom prst="rect">
              <a:avLst/>
            </a:prstGeom>
            <a:noFill/>
          </p:spPr>
          <p:txBody>
            <a:bodyPr wrap="none" rtlCol="0">
              <a:spAutoFit/>
            </a:bodyPr>
            <a:lstStyle/>
            <a:p>
              <a:r>
                <a:rPr lang="en-US" sz="1400" dirty="0" smtClean="0"/>
                <a:t>Database</a:t>
              </a:r>
            </a:p>
            <a:p>
              <a:r>
                <a:rPr lang="en-US" sz="1400" dirty="0" smtClean="0"/>
                <a:t>Active Log Synchronization </a:t>
              </a:r>
              <a:endParaRPr lang="en-US" sz="1400" dirty="0"/>
            </a:p>
          </p:txBody>
        </p:sp>
        <p:sp>
          <p:nvSpPr>
            <p:cNvPr id="26" name="TextBox 25"/>
            <p:cNvSpPr txBox="1"/>
            <p:nvPr/>
          </p:nvSpPr>
          <p:spPr>
            <a:xfrm>
              <a:off x="4687044" y="2317217"/>
              <a:ext cx="2172198" cy="523220"/>
            </a:xfrm>
            <a:prstGeom prst="rect">
              <a:avLst/>
            </a:prstGeom>
            <a:noFill/>
          </p:spPr>
          <p:txBody>
            <a:bodyPr wrap="none" rtlCol="0">
              <a:spAutoFit/>
            </a:bodyPr>
            <a:lstStyle/>
            <a:p>
              <a:r>
                <a:rPr lang="en-US" sz="1400" dirty="0" smtClean="0"/>
                <a:t>Database</a:t>
              </a:r>
            </a:p>
            <a:p>
              <a:r>
                <a:rPr lang="en-US" sz="1400" dirty="0" smtClean="0"/>
                <a:t>Active Log Synchronization </a:t>
              </a:r>
              <a:endParaRPr lang="en-US" sz="1400" dirty="0"/>
            </a:p>
          </p:txBody>
        </p:sp>
      </p:grpSp>
      <p:sp>
        <p:nvSpPr>
          <p:cNvPr id="29" name="Content Placeholder 2"/>
          <p:cNvSpPr txBox="1">
            <a:spLocks/>
          </p:cNvSpPr>
          <p:nvPr/>
        </p:nvSpPr>
        <p:spPr>
          <a:xfrm>
            <a:off x="4752132" y="4184910"/>
            <a:ext cx="4130402" cy="1834890"/>
          </a:xfrm>
          <a:prstGeom prst="rect">
            <a:avLst/>
          </a:prstGeom>
          <a:solidFill>
            <a:schemeClr val="bg1"/>
          </a:solidFill>
        </p:spPr>
        <p:txBody>
          <a:bodyPr vert="horz" lIns="0" tIns="0" rIns="0" bIns="0" rtlCol="0">
            <a:normAutofit/>
          </a:bodyPr>
          <a:lstStyle>
            <a:lvl1pPr indent="0">
              <a:spcBef>
                <a:spcPct val="20000"/>
              </a:spcBef>
              <a:buFont typeface="Arial" pitchFamily="34" charset="0"/>
              <a:buNone/>
              <a:defRPr b="1">
                <a:solidFill>
                  <a:schemeClr val="bg1"/>
                </a:solidFill>
              </a:defRPr>
            </a:lvl1pPr>
            <a:lvl2pPr marL="712788" lvl="1" indent="-265113">
              <a:spcBef>
                <a:spcPct val="20000"/>
              </a:spcBef>
              <a:buFont typeface="Arial" pitchFamily="34" charset="0"/>
              <a:buChar char="•"/>
              <a:defRPr>
                <a:solidFill>
                  <a:schemeClr val="bg1"/>
                </a:solidFill>
              </a:defRPr>
            </a:lvl2pPr>
            <a:lvl3pPr marL="712788" indent="-265113">
              <a:spcBef>
                <a:spcPct val="20000"/>
              </a:spcBef>
              <a:buFont typeface="Arial" pitchFamily="34" charset="0"/>
              <a:buChar char="•"/>
              <a:defRPr>
                <a:solidFill>
                  <a:schemeClr val="bg1"/>
                </a:solidFill>
              </a:defRPr>
            </a:lvl3pPr>
            <a:lvl4pPr marL="712788" indent="-265113">
              <a:spcBef>
                <a:spcPct val="20000"/>
              </a:spcBef>
              <a:buFont typeface="Arial" pitchFamily="34" charset="0"/>
              <a:buChar char="•"/>
              <a:defRPr>
                <a:solidFill>
                  <a:schemeClr val="bg1"/>
                </a:solidFill>
              </a:defRPr>
            </a:lvl4pPr>
            <a:lvl5pPr marL="712788" indent="-265113">
              <a:spcBef>
                <a:spcPct val="20000"/>
              </a:spcBef>
              <a:buFont typeface="Arial" pitchFamily="34" charset="0"/>
              <a:buChar char="•"/>
              <a:defRPr>
                <a:solidFill>
                  <a:schemeClr val="bg1"/>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spcBef>
                <a:spcPts val="1200"/>
              </a:spcBef>
            </a:pPr>
            <a:r>
              <a:rPr lang="de-CH" b="0" dirty="0">
                <a:solidFill>
                  <a:schemeClr val="accent1">
                    <a:alpha val="99000"/>
                  </a:schemeClr>
                </a:solidFill>
              </a:rPr>
              <a:t>SQL Server </a:t>
            </a:r>
            <a:r>
              <a:rPr lang="ru-RU" b="0" dirty="0">
                <a:solidFill>
                  <a:schemeClr val="accent1">
                    <a:alpha val="99000"/>
                  </a:schemeClr>
                </a:solidFill>
              </a:rPr>
              <a:t>выполняет синхронизацию</a:t>
            </a:r>
            <a:endParaRPr lang="en-US" b="0" dirty="0">
              <a:solidFill>
                <a:schemeClr val="accent1">
                  <a:alpha val="99000"/>
                </a:schemeClr>
              </a:solidFill>
            </a:endParaRPr>
          </a:p>
          <a:p>
            <a:pPr marL="342900" indent="-342900" defTabSz="457200">
              <a:lnSpc>
                <a:spcPct val="80000"/>
              </a:lnSpc>
              <a:spcBef>
                <a:spcPts val="600"/>
              </a:spcBef>
              <a:buClr>
                <a:schemeClr val="accent1"/>
              </a:buClr>
              <a:buSzPct val="100000"/>
              <a:buBlip>
                <a:blip r:embed="rId3"/>
              </a:buBlip>
            </a:pPr>
            <a:r>
              <a:rPr lang="ru-RU" b="0" dirty="0">
                <a:solidFill>
                  <a:schemeClr val="tx1">
                    <a:lumMod val="85000"/>
                    <a:lumOff val="15000"/>
                  </a:schemeClr>
                </a:solidFill>
              </a:rPr>
              <a:t>По данным в журнале транзакций</a:t>
            </a:r>
            <a:endParaRPr lang="en-US" b="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b="0" dirty="0">
                <a:solidFill>
                  <a:schemeClr val="tx1">
                    <a:lumMod val="85000"/>
                    <a:lumOff val="15000"/>
                  </a:schemeClr>
                </a:solidFill>
              </a:rPr>
              <a:t>Посредством</a:t>
            </a:r>
            <a:r>
              <a:rPr lang="de-CH" b="0" dirty="0">
                <a:solidFill>
                  <a:schemeClr val="tx1">
                    <a:lumMod val="85000"/>
                    <a:lumOff val="15000"/>
                  </a:schemeClr>
                </a:solidFill>
              </a:rPr>
              <a:t> TCP Endpoint</a:t>
            </a:r>
            <a:endParaRPr lang="en-US" b="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b="0" dirty="0">
                <a:solidFill>
                  <a:schemeClr val="tx1">
                    <a:lumMod val="85000"/>
                    <a:lumOff val="15000"/>
                  </a:schemeClr>
                </a:solidFill>
              </a:rPr>
              <a:t>Синхронно\Асинхронно</a:t>
            </a:r>
            <a:endParaRPr lang="de-CH" b="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b="0" dirty="0">
                <a:solidFill>
                  <a:schemeClr val="tx1">
                    <a:lumMod val="85000"/>
                    <a:lumOff val="15000"/>
                  </a:schemeClr>
                </a:solidFill>
              </a:rPr>
              <a:t>Со сжатием в канале</a:t>
            </a:r>
            <a:endParaRPr lang="de-CH" b="0" dirty="0">
              <a:solidFill>
                <a:schemeClr val="tx1">
                  <a:lumMod val="85000"/>
                  <a:lumOff val="15000"/>
                </a:schemeClr>
              </a:solidFill>
            </a:endParaRPr>
          </a:p>
          <a:p>
            <a:pPr marL="342900" indent="-342900" defTabSz="457200">
              <a:lnSpc>
                <a:spcPct val="80000"/>
              </a:lnSpc>
              <a:spcBef>
                <a:spcPts val="600"/>
              </a:spcBef>
              <a:buClr>
                <a:schemeClr val="accent1"/>
              </a:buClr>
              <a:buSzPct val="100000"/>
              <a:buBlip>
                <a:blip r:embed="rId3"/>
              </a:buBlip>
            </a:pPr>
            <a:r>
              <a:rPr lang="ru-RU" b="0" dirty="0">
                <a:solidFill>
                  <a:schemeClr val="tx1">
                    <a:lumMod val="85000"/>
                    <a:lumOff val="15000"/>
                  </a:schemeClr>
                </a:solidFill>
              </a:rPr>
              <a:t>С шифрованием</a:t>
            </a:r>
            <a:endParaRPr lang="en-US" b="0" dirty="0">
              <a:solidFill>
                <a:schemeClr val="tx1">
                  <a:lumMod val="85000"/>
                  <a:lumOff val="15000"/>
                </a:schemeClr>
              </a:solidFill>
            </a:endParaRPr>
          </a:p>
        </p:txBody>
      </p:sp>
      <p:sp>
        <p:nvSpPr>
          <p:cNvPr id="21" name="Can 20"/>
          <p:cNvSpPr/>
          <p:nvPr/>
        </p:nvSpPr>
        <p:spPr bwMode="auto">
          <a:xfrm>
            <a:off x="1081524" y="3205427"/>
            <a:ext cx="440524" cy="399178"/>
          </a:xfrm>
          <a:prstGeom prst="can">
            <a:avLst/>
          </a:prstGeom>
          <a:solidFill>
            <a:srgbClr val="557EB9">
              <a:alpha val="69804"/>
            </a:srgbClr>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chemeClr val="bg2"/>
                </a:solidFill>
                <a:latin typeface="Segoe" pitchFamily="34" charset="0"/>
              </a:rPr>
              <a:t>DB</a:t>
            </a:r>
            <a:endParaRPr lang="en-US" sz="1200" dirty="0" smtClean="0">
              <a:solidFill>
                <a:schemeClr val="bg2"/>
              </a:solidFill>
              <a:latin typeface="Segoe" pitchFamily="34" charset="0"/>
            </a:endParaRPr>
          </a:p>
        </p:txBody>
      </p:sp>
      <p:sp>
        <p:nvSpPr>
          <p:cNvPr id="23" name="Can 22"/>
          <p:cNvSpPr/>
          <p:nvPr/>
        </p:nvSpPr>
        <p:spPr bwMode="auto">
          <a:xfrm>
            <a:off x="1233924" y="3357827"/>
            <a:ext cx="440524" cy="399178"/>
          </a:xfrm>
          <a:prstGeom prst="can">
            <a:avLst/>
          </a:prstGeom>
          <a:solidFill>
            <a:srgbClr val="557EB9">
              <a:alpha val="69804"/>
            </a:srgbClr>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chemeClr val="bg2"/>
                </a:solidFill>
                <a:latin typeface="Segoe" pitchFamily="34" charset="0"/>
              </a:rPr>
              <a:t>DB</a:t>
            </a:r>
            <a:endParaRPr lang="en-US" sz="1200" dirty="0" smtClean="0">
              <a:solidFill>
                <a:schemeClr val="bg2"/>
              </a:solidFill>
              <a:latin typeface="Segoe" pitchFamily="34" charset="0"/>
            </a:endParaRPr>
          </a:p>
        </p:txBody>
      </p:sp>
      <p:sp>
        <p:nvSpPr>
          <p:cNvPr id="28" name="Can 27"/>
          <p:cNvSpPr/>
          <p:nvPr/>
        </p:nvSpPr>
        <p:spPr bwMode="auto">
          <a:xfrm>
            <a:off x="4069651" y="3258422"/>
            <a:ext cx="440524" cy="399178"/>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rgbClr val="262626"/>
                </a:solidFill>
                <a:latin typeface="Segoe" pitchFamily="34" charset="0"/>
              </a:rPr>
              <a:t>DB</a:t>
            </a:r>
            <a:endParaRPr lang="en-US" sz="1200" dirty="0" smtClean="0">
              <a:solidFill>
                <a:srgbClr val="262626"/>
              </a:solidFill>
              <a:latin typeface="Segoe" pitchFamily="34" charset="0"/>
            </a:endParaRPr>
          </a:p>
        </p:txBody>
      </p:sp>
      <p:sp>
        <p:nvSpPr>
          <p:cNvPr id="30" name="Can 29"/>
          <p:cNvSpPr/>
          <p:nvPr/>
        </p:nvSpPr>
        <p:spPr bwMode="auto">
          <a:xfrm>
            <a:off x="4222051" y="3410822"/>
            <a:ext cx="440524" cy="399178"/>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rgbClr val="262626"/>
                </a:solidFill>
                <a:latin typeface="Segoe" pitchFamily="34" charset="0"/>
              </a:rPr>
              <a:t>DB</a:t>
            </a:r>
            <a:endParaRPr lang="en-US" sz="1200" dirty="0" smtClean="0">
              <a:solidFill>
                <a:srgbClr val="262626"/>
              </a:solidFill>
              <a:latin typeface="Segoe" pitchFamily="34" charset="0"/>
            </a:endParaRPr>
          </a:p>
        </p:txBody>
      </p:sp>
      <p:sp>
        <p:nvSpPr>
          <p:cNvPr id="31" name="Can 30"/>
          <p:cNvSpPr/>
          <p:nvPr/>
        </p:nvSpPr>
        <p:spPr bwMode="auto">
          <a:xfrm>
            <a:off x="6974537" y="3229539"/>
            <a:ext cx="440524" cy="399178"/>
          </a:xfrm>
          <a:prstGeom prst="can">
            <a:avLst/>
          </a:prstGeom>
          <a:solidFill>
            <a:srgbClr val="557EB9">
              <a:alpha val="69804"/>
            </a:srgbClr>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a:solidFill>
                  <a:schemeClr val="bg2"/>
                </a:solidFill>
                <a:latin typeface="Segoe" pitchFamily="34" charset="0"/>
              </a:rPr>
              <a:t>DB</a:t>
            </a:r>
          </a:p>
        </p:txBody>
      </p:sp>
      <p:sp>
        <p:nvSpPr>
          <p:cNvPr id="32" name="Can 31"/>
          <p:cNvSpPr/>
          <p:nvPr/>
        </p:nvSpPr>
        <p:spPr bwMode="auto">
          <a:xfrm>
            <a:off x="7126937" y="3381939"/>
            <a:ext cx="440524" cy="399178"/>
          </a:xfrm>
          <a:prstGeom prst="can">
            <a:avLst/>
          </a:prstGeom>
          <a:solidFill>
            <a:srgbClr val="557EB9">
              <a:alpha val="69804"/>
            </a:srgbClr>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a:solidFill>
                  <a:schemeClr val="bg2"/>
                </a:solidFill>
                <a:latin typeface="Segoe" pitchFamily="34" charset="0"/>
              </a:rPr>
              <a:t>DB</a:t>
            </a:r>
          </a:p>
        </p:txBody>
      </p:sp>
      <p:grpSp>
        <p:nvGrpSpPr>
          <p:cNvPr id="3" name="Group 2"/>
          <p:cNvGrpSpPr/>
          <p:nvPr/>
        </p:nvGrpSpPr>
        <p:grpSpPr>
          <a:xfrm>
            <a:off x="3744091" y="838200"/>
            <a:ext cx="1188381" cy="2133600"/>
            <a:chOff x="3744091" y="838200"/>
            <a:chExt cx="1188381" cy="2133600"/>
          </a:xfrm>
        </p:grpSpPr>
        <p:pic>
          <p:nvPicPr>
            <p:cNvPr id="5" name="Picture 4" descr="C:\Users\gopala\Pictures\DVD_ART35\Artwork_Imagery\Icons - Illustrations\_WINDOWS VISTA ICONS\Servers computer.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44091" y="2156211"/>
              <a:ext cx="1188381" cy="815589"/>
            </a:xfrm>
            <a:prstGeom prst="rect">
              <a:avLst/>
            </a:prstGeom>
            <a:ln>
              <a:headEnd type="none" w="med" len="med"/>
              <a:tailEnd type="none" w="med" len="med"/>
            </a:ln>
            <a:extLst>
              <a:ext uri="{909E8E84-426E-40DD-AFC4-6F175D3DCCD1}">
                <a14:hiddenFill xmlns:a14="http://schemas.microsoft.com/office/drawing/2010/main">
                  <a:solidFill>
                    <a:srgbClr val="FFFFFF"/>
                  </a:solidFill>
                </a14:hiddenFill>
              </a:ext>
            </a:extLst>
          </p:spPr>
        </p:pic>
        <p:sp>
          <p:nvSpPr>
            <p:cNvPr id="33" name="Flowchart: Punched Tape 32"/>
            <p:cNvSpPr/>
            <p:nvPr/>
          </p:nvSpPr>
          <p:spPr bwMode="auto">
            <a:xfrm>
              <a:off x="3837861" y="838200"/>
              <a:ext cx="759701" cy="542936"/>
            </a:xfrm>
            <a:prstGeom prst="flowChartPunchedTape">
              <a:avLst/>
            </a:prstGeom>
            <a:solidFill>
              <a:srgbClr val="FF9900">
                <a:alpha val="80000"/>
              </a:srgb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91436" tIns="45718" rIns="91436" bIns="45718" anchor="ctr"/>
            <a:lstStyle/>
            <a:p>
              <a:pPr algn="ctr" defTabSz="914099" fontAlgn="auto">
                <a:spcBef>
                  <a:spcPts val="0"/>
                </a:spcBef>
                <a:spcAft>
                  <a:spcPts val="0"/>
                </a:spcAft>
                <a:defRPr/>
              </a:pPr>
              <a:r>
                <a:rPr lang="en-US" sz="1100" dirty="0" smtClean="0">
                  <a:solidFill>
                    <a:srgbClr val="262626"/>
                  </a:solidFill>
                </a:rPr>
                <a:t>AG</a:t>
              </a:r>
              <a:endParaRPr lang="en-US" sz="1100" dirty="0">
                <a:solidFill>
                  <a:srgbClr val="262626"/>
                </a:solidFill>
              </a:endParaRPr>
            </a:p>
          </p:txBody>
        </p:sp>
        <p:sp>
          <p:nvSpPr>
            <p:cNvPr id="34" name="Rounded Rectangle 33"/>
            <p:cNvSpPr/>
            <p:nvPr/>
          </p:nvSpPr>
          <p:spPr bwMode="auto">
            <a:xfrm>
              <a:off x="3787225" y="1810457"/>
              <a:ext cx="875350" cy="311517"/>
            </a:xfrm>
            <a:prstGeom prst="round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050" dirty="0" smtClean="0">
                  <a:solidFill>
                    <a:schemeClr val="bg1"/>
                  </a:solidFill>
                  <a:latin typeface="Segoe" pitchFamily="34" charset="0"/>
                </a:rPr>
                <a:t>AG-VNN</a:t>
              </a:r>
            </a:p>
          </p:txBody>
        </p:sp>
        <p:sp>
          <p:nvSpPr>
            <p:cNvPr id="35" name="Rounded Rectangle 34"/>
            <p:cNvSpPr/>
            <p:nvPr/>
          </p:nvSpPr>
          <p:spPr bwMode="auto">
            <a:xfrm>
              <a:off x="3774877" y="2203040"/>
              <a:ext cx="875350" cy="311517"/>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r>
                <a:rPr lang="en-US" sz="1050" dirty="0" smtClean="0">
                  <a:solidFill>
                    <a:schemeClr val="tx1"/>
                  </a:solidFill>
                  <a:latin typeface="Segoe" pitchFamily="34" charset="0"/>
                </a:rPr>
                <a:t>AG-IP</a:t>
              </a:r>
            </a:p>
          </p:txBody>
        </p:sp>
      </p:grpSp>
      <p:sp>
        <p:nvSpPr>
          <p:cNvPr id="36" name="Rectangle 35"/>
          <p:cNvSpPr/>
          <p:nvPr/>
        </p:nvSpPr>
        <p:spPr>
          <a:xfrm>
            <a:off x="457200" y="3962400"/>
            <a:ext cx="397598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nSpc>
                <a:spcPct val="90000"/>
              </a:lnSpc>
              <a:spcBef>
                <a:spcPts val="1200"/>
              </a:spcBef>
            </a:pPr>
            <a:r>
              <a:rPr lang="en-US" sz="1400" dirty="0">
                <a:solidFill>
                  <a:schemeClr val="accent1">
                    <a:alpha val="99000"/>
                  </a:schemeClr>
                </a:solidFill>
              </a:rPr>
              <a:t>Availability Group </a:t>
            </a:r>
            <a:r>
              <a:rPr lang="ru-RU" sz="1400" dirty="0" smtClean="0">
                <a:solidFill>
                  <a:schemeClr val="accent1">
                    <a:alpha val="99000"/>
                  </a:schemeClr>
                </a:solidFill>
              </a:rPr>
              <a:t>использует</a:t>
            </a:r>
            <a:r>
              <a:rPr lang="en-US" sz="1400" dirty="0" smtClean="0">
                <a:solidFill>
                  <a:schemeClr val="accent1">
                    <a:alpha val="99000"/>
                  </a:schemeClr>
                </a:solidFill>
              </a:rPr>
              <a:t> </a:t>
            </a:r>
            <a:r>
              <a:rPr lang="en-US" sz="1400" dirty="0">
                <a:solidFill>
                  <a:schemeClr val="accent1">
                    <a:alpha val="99000"/>
                  </a:schemeClr>
                </a:solidFill>
              </a:rPr>
              <a:t>Windows Server </a:t>
            </a:r>
            <a:r>
              <a:rPr lang="en-US" sz="1400" dirty="0" smtClean="0">
                <a:solidFill>
                  <a:schemeClr val="accent1">
                    <a:alpha val="99000"/>
                  </a:schemeClr>
                </a:solidFill>
              </a:rPr>
              <a:t/>
            </a:r>
            <a:br>
              <a:rPr lang="en-US" sz="1400" dirty="0" smtClean="0">
                <a:solidFill>
                  <a:schemeClr val="accent1">
                    <a:alpha val="99000"/>
                  </a:schemeClr>
                </a:solidFill>
              </a:rPr>
            </a:br>
            <a:r>
              <a:rPr lang="en-US" sz="1400" dirty="0" smtClean="0">
                <a:solidFill>
                  <a:schemeClr val="accent1">
                    <a:alpha val="99000"/>
                  </a:schemeClr>
                </a:solidFill>
              </a:rPr>
              <a:t>Failover </a:t>
            </a:r>
            <a:r>
              <a:rPr lang="en-US" sz="1400" dirty="0">
                <a:solidFill>
                  <a:schemeClr val="accent1">
                    <a:alpha val="99000"/>
                  </a:schemeClr>
                </a:solidFill>
              </a:rPr>
              <a:t>Cluster (WSFC) </a:t>
            </a:r>
            <a:r>
              <a:rPr lang="ru-RU" sz="1400" dirty="0" smtClean="0">
                <a:solidFill>
                  <a:schemeClr val="accent1">
                    <a:alpha val="99000"/>
                  </a:schemeClr>
                </a:solidFill>
              </a:rPr>
              <a:t>для</a:t>
            </a:r>
            <a:endParaRPr lang="en-US" sz="1400" dirty="0">
              <a:solidFill>
                <a:schemeClr val="accent1">
                  <a:alpha val="99000"/>
                </a:schemeClr>
              </a:solidFill>
            </a:endParaRPr>
          </a:p>
        </p:txBody>
      </p:sp>
      <p:sp>
        <p:nvSpPr>
          <p:cNvPr id="37" name="Rectangle 36"/>
          <p:cNvSpPr/>
          <p:nvPr/>
        </p:nvSpPr>
        <p:spPr>
          <a:xfrm>
            <a:off x="461441" y="4495800"/>
            <a:ext cx="3975980" cy="213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342900" indent="-342900" defTabSz="457200">
              <a:lnSpc>
                <a:spcPct val="80000"/>
              </a:lnSpc>
              <a:spcBef>
                <a:spcPts val="600"/>
              </a:spcBef>
              <a:buClr>
                <a:schemeClr val="accent1"/>
              </a:buClr>
              <a:buSzPct val="100000"/>
              <a:buBlip>
                <a:blip r:embed="rId3"/>
              </a:buBlip>
            </a:pPr>
            <a:r>
              <a:rPr lang="ru-RU" sz="1400" dirty="0">
                <a:solidFill>
                  <a:schemeClr val="tx1">
                    <a:lumMod val="85000"/>
                    <a:lumOff val="15000"/>
                  </a:schemeClr>
                </a:solidFill>
              </a:rPr>
              <a:t>Проверки «здоровья» узлов кластера</a:t>
            </a:r>
            <a:r>
              <a:rPr lang="en-US" sz="1400" dirty="0">
                <a:solidFill>
                  <a:schemeClr val="tx1">
                    <a:lumMod val="85000"/>
                    <a:lumOff val="15000"/>
                  </a:schemeClr>
                </a:solidFill>
              </a:rPr>
              <a:t>, </a:t>
            </a:r>
          </a:p>
          <a:p>
            <a:pPr marL="342900" indent="-342900" defTabSz="457200">
              <a:lnSpc>
                <a:spcPct val="80000"/>
              </a:lnSpc>
              <a:spcBef>
                <a:spcPts val="600"/>
              </a:spcBef>
              <a:buClr>
                <a:schemeClr val="accent1"/>
              </a:buClr>
              <a:buSzPct val="100000"/>
              <a:buBlip>
                <a:blip r:embed="rId3"/>
              </a:buBlip>
            </a:pPr>
            <a:r>
              <a:rPr lang="ru-RU" sz="1400" dirty="0">
                <a:solidFill>
                  <a:schemeClr val="tx1">
                    <a:lumMod val="85000"/>
                    <a:lumOff val="15000"/>
                  </a:schemeClr>
                </a:solidFill>
              </a:rPr>
              <a:t>Координации перехода</a:t>
            </a:r>
            <a:r>
              <a:rPr lang="en-US" sz="1400" dirty="0">
                <a:solidFill>
                  <a:schemeClr val="tx1">
                    <a:lumMod val="85000"/>
                    <a:lumOff val="15000"/>
                  </a:schemeClr>
                </a:solidFill>
              </a:rPr>
              <a:t>, </a:t>
            </a:r>
          </a:p>
          <a:p>
            <a:pPr marL="342900" indent="-342900" defTabSz="457200">
              <a:lnSpc>
                <a:spcPct val="80000"/>
              </a:lnSpc>
              <a:spcBef>
                <a:spcPts val="600"/>
              </a:spcBef>
              <a:buClr>
                <a:schemeClr val="accent1"/>
              </a:buClr>
              <a:buSzPct val="100000"/>
              <a:buBlip>
                <a:blip r:embed="rId3"/>
              </a:buBlip>
            </a:pPr>
            <a:r>
              <a:rPr lang="ru-RU" sz="1400" dirty="0">
                <a:solidFill>
                  <a:schemeClr val="tx1">
                    <a:lumMod val="85000"/>
                    <a:lumOff val="15000"/>
                  </a:schemeClr>
                </a:solidFill>
              </a:rPr>
              <a:t>Проверки «здоровья» </a:t>
            </a:r>
            <a:r>
              <a:rPr lang="en-US" sz="1400" dirty="0">
                <a:solidFill>
                  <a:schemeClr val="tx1">
                    <a:lumMod val="85000"/>
                    <a:lumOff val="15000"/>
                  </a:schemeClr>
                </a:solidFill>
              </a:rPr>
              <a:t>Primary </a:t>
            </a:r>
            <a:r>
              <a:rPr lang="ru-RU" sz="1400" dirty="0">
                <a:solidFill>
                  <a:schemeClr val="tx1">
                    <a:lumMod val="85000"/>
                    <a:lumOff val="15000"/>
                  </a:schemeClr>
                </a:solidFill>
              </a:rPr>
              <a:t>реплики</a:t>
            </a:r>
            <a:r>
              <a:rPr lang="en-US" sz="1400" dirty="0">
                <a:solidFill>
                  <a:schemeClr val="tx1">
                    <a:lumMod val="85000"/>
                    <a:lumOff val="15000"/>
                  </a:schemeClr>
                </a:solidFill>
              </a:rPr>
              <a:t>, </a:t>
            </a:r>
          </a:p>
          <a:p>
            <a:pPr marL="342900" indent="-342900" defTabSz="457200">
              <a:lnSpc>
                <a:spcPct val="80000"/>
              </a:lnSpc>
              <a:spcBef>
                <a:spcPts val="600"/>
              </a:spcBef>
              <a:buClr>
                <a:schemeClr val="accent1"/>
              </a:buClr>
              <a:buSzPct val="100000"/>
              <a:buBlip>
                <a:blip r:embed="rId3"/>
              </a:buBlip>
            </a:pPr>
            <a:r>
              <a:rPr lang="ru-RU" sz="1400" dirty="0">
                <a:solidFill>
                  <a:schemeClr val="tx1">
                    <a:lumMod val="85000"/>
                    <a:lumOff val="15000"/>
                  </a:schemeClr>
                </a:solidFill>
              </a:rPr>
              <a:t>Организации распределенного хранилища данных с настройками и состояниями</a:t>
            </a:r>
            <a:r>
              <a:rPr lang="en-US" sz="1400" dirty="0">
                <a:solidFill>
                  <a:schemeClr val="tx1">
                    <a:lumMod val="85000"/>
                    <a:lumOff val="15000"/>
                  </a:schemeClr>
                </a:solidFill>
              </a:rPr>
              <a:t>, </a:t>
            </a:r>
          </a:p>
          <a:p>
            <a:pPr marL="342900" indent="-342900" defTabSz="457200">
              <a:lnSpc>
                <a:spcPct val="80000"/>
              </a:lnSpc>
              <a:spcBef>
                <a:spcPts val="600"/>
              </a:spcBef>
              <a:buClr>
                <a:schemeClr val="accent1"/>
              </a:buClr>
              <a:buSzPct val="100000"/>
              <a:buBlip>
                <a:blip r:embed="rId3"/>
              </a:buBlip>
            </a:pPr>
            <a:r>
              <a:rPr lang="ru-RU" sz="1400" dirty="0">
                <a:solidFill>
                  <a:schemeClr val="tx1">
                    <a:lumMod val="85000"/>
                    <a:lumOff val="15000"/>
                  </a:schemeClr>
                </a:solidFill>
              </a:rPr>
              <a:t>Распределенного управления уведомлениями</a:t>
            </a:r>
            <a:endParaRPr lang="en-US" sz="1400" dirty="0">
              <a:solidFill>
                <a:schemeClr val="tx1">
                  <a:lumMod val="85000"/>
                  <a:lumOff val="15000"/>
                </a:schemeClr>
              </a:solidFill>
            </a:endParaRPr>
          </a:p>
        </p:txBody>
      </p:sp>
    </p:spTree>
    <p:extLst>
      <p:ext uri="{BB962C8B-B14F-4D97-AF65-F5344CB8AC3E}">
        <p14:creationId xmlns:p14="http://schemas.microsoft.com/office/powerpoint/2010/main" val="4087778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bg/>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9" grpId="0" build="p" animBg="1"/>
      <p:bldP spid="21" grpId="0" animBg="1"/>
      <p:bldP spid="23" grpId="0" animBg="1"/>
      <p:bldP spid="31" grpId="0" animBg="1"/>
      <p:bldP spid="32" grpId="0" animBg="1"/>
    </p:bldLst>
  </p:timing>
</p:sld>
</file>

<file path=ppt/theme/theme1.xml><?xml version="1.0" encoding="utf-8"?>
<a:theme xmlns:a="http://schemas.openxmlformats.org/drawingml/2006/main" name="sql-2012-template-dark-4-3">
  <a:themeElements>
    <a:clrScheme name="SQL_Server_2011">
      <a:dk1>
        <a:srgbClr val="333333"/>
      </a:dk1>
      <a:lt1>
        <a:srgbClr val="FFFFFF"/>
      </a:lt1>
      <a:dk2>
        <a:srgbClr val="C82828"/>
      </a:dk2>
      <a:lt2>
        <a:srgbClr val="CCCCCC"/>
      </a:lt2>
      <a:accent1>
        <a:srgbClr val="B5D331"/>
      </a:accent1>
      <a:accent2>
        <a:srgbClr val="FF8B00"/>
      </a:accent2>
      <a:accent3>
        <a:srgbClr val="00DAFF"/>
      </a:accent3>
      <a:accent4>
        <a:srgbClr val="85913C"/>
      </a:accent4>
      <a:accent5>
        <a:srgbClr val="C43300"/>
      </a:accent5>
      <a:accent6>
        <a:srgbClr val="008BC7"/>
      </a:accent6>
      <a:hlink>
        <a:srgbClr val="FFFFFF"/>
      </a:hlink>
      <a:folHlink>
        <a:srgbClr val="ADADAD"/>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QLRally_2012_PPT_Russia">
  <a:themeElements>
    <a:clrScheme name="Custom 10">
      <a:dk1>
        <a:sysClr val="windowText" lastClr="000000"/>
      </a:dk1>
      <a:lt1>
        <a:sysClr val="window" lastClr="FFFFFF"/>
      </a:lt1>
      <a:dk2>
        <a:srgbClr val="434341"/>
      </a:dk2>
      <a:lt2>
        <a:srgbClr val="EEECE1"/>
      </a:lt2>
      <a:accent1>
        <a:srgbClr val="CB0F22"/>
      </a:accent1>
      <a:accent2>
        <a:srgbClr val="C0504D"/>
      </a:accent2>
      <a:accent3>
        <a:srgbClr val="000100"/>
      </a:accent3>
      <a:accent4>
        <a:srgbClr val="AFB1AA"/>
      </a:accent4>
      <a:accent5>
        <a:srgbClr val="18415F"/>
      </a:accent5>
      <a:accent6>
        <a:srgbClr val="B55923"/>
      </a:accent6>
      <a:hlink>
        <a:srgbClr val="18415F"/>
      </a:hlink>
      <a:folHlink>
        <a:srgbClr val="18415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sql-2012-template-dark-4-3</Template>
  <TotalTime>0</TotalTime>
  <Words>2067</Words>
  <Application>Microsoft Office PowerPoint</Application>
  <PresentationFormat>On-screen Show (4:3)</PresentationFormat>
  <Paragraphs>386</Paragraphs>
  <Slides>30</Slides>
  <Notes>19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30</vt:i4>
      </vt:variant>
    </vt:vector>
  </HeadingPairs>
  <TitlesOfParts>
    <vt:vector size="40" baseType="lpstr">
      <vt:lpstr>Arial</vt:lpstr>
      <vt:lpstr>Segoe UI</vt:lpstr>
      <vt:lpstr>Segoe Light</vt:lpstr>
      <vt:lpstr>Consolas</vt:lpstr>
      <vt:lpstr>Courier New</vt:lpstr>
      <vt:lpstr>Wingdings</vt:lpstr>
      <vt:lpstr>Calibri</vt:lpstr>
      <vt:lpstr>Segoe</vt:lpstr>
      <vt:lpstr>sql-2012-template-dark-4-3</vt:lpstr>
      <vt:lpstr>SQLRally_2012_PPT_Russia</vt:lpstr>
      <vt:lpstr>SQL Server 2012 AlwaysOn:  новые возможности по созданию катастрофо устойчивых решений</vt:lpstr>
      <vt:lpstr>Терминология</vt:lpstr>
      <vt:lpstr>Представляем SQL Server AlwaysOn</vt:lpstr>
      <vt:lpstr>Сценарии использования (1)</vt:lpstr>
      <vt:lpstr>Сценарии использования (2)</vt:lpstr>
      <vt:lpstr>AlwaysOn Availability Groups защита на уровне БД</vt:lpstr>
      <vt:lpstr>AlwaysOn Availability Groups</vt:lpstr>
      <vt:lpstr>Переход при сбое</vt:lpstr>
      <vt:lpstr>Availability Group - архитектура</vt:lpstr>
      <vt:lpstr>Что такое Availability Group</vt:lpstr>
      <vt:lpstr>AlwaysOn Active Secondary</vt:lpstr>
      <vt:lpstr>Active Secondary – как сделать Secondary доступной</vt:lpstr>
      <vt:lpstr>Что же такое «близко к реальному времени»?</vt:lpstr>
      <vt:lpstr>Active Secondary: Backup на резервном сервере</vt:lpstr>
      <vt:lpstr>Резервное копирование/Восстановление</vt:lpstr>
      <vt:lpstr>Recovery Advisor</vt:lpstr>
      <vt:lpstr>Read-Only Client Connectivity</vt:lpstr>
      <vt:lpstr>AlwaysOn Failover Cluster Instances Защита на уровне экземпляра</vt:lpstr>
      <vt:lpstr>Основные расширения</vt:lpstr>
      <vt:lpstr>Гибкая политика перехода</vt:lpstr>
      <vt:lpstr>Сокращение запланированных простоев</vt:lpstr>
      <vt:lpstr>Active Secondary: распределение отчетной нагрузки</vt:lpstr>
      <vt:lpstr>Отчетная нагрузка сейчас</vt:lpstr>
      <vt:lpstr>PowerPoint Presentation</vt:lpstr>
      <vt:lpstr>Дисковая подсистема: влияние на отчеты (1)</vt:lpstr>
      <vt:lpstr>Дисковая подсистема: влияние на отчеты (2)</vt:lpstr>
      <vt:lpstr>Производительность отчетов на Secondary</vt:lpstr>
      <vt:lpstr>Демо</vt:lpstr>
      <vt:lpstr>Ресурсы по AlwaysOn</vt:lpstr>
      <vt:lpstr>Спасибо!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2012-04-18T16:36:52Z</dcterms:created>
  <dcterms:modified xsi:type="dcterms:W3CDTF">2012-04-18T16:37:05Z</dcterms:modified>
</cp:coreProperties>
</file>